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 id="288" r:id="rId3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74A9F-CA26-E54D-9BC4-AD8D82F2C52F}"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s-ES_tradnl"/>
        </a:p>
      </dgm:t>
    </dgm:pt>
    <dgm:pt modelId="{E045498D-85A8-1647-ABCA-781B35C57559}">
      <dgm:prSet phldrT="[Texto]"/>
      <dgm:spPr>
        <a:blipFill rotWithShape="0">
          <a:blip xmlns:r="http://schemas.openxmlformats.org/officeDocument/2006/relationships" r:embed="rId1"/>
          <a:tile tx="0" ty="0" sx="100000" sy="100000" flip="none" algn="tl"/>
        </a:blipFill>
      </dgm:spPr>
      <dgm:t>
        <a:bodyPr/>
        <a:lstStyle/>
        <a:p>
          <a:r>
            <a:rPr lang="es-ES_tradnl" b="1" dirty="0" smtClean="0">
              <a:solidFill>
                <a:schemeClr val="tx1"/>
              </a:solidFill>
              <a:latin typeface="Candara" charset="0"/>
              <a:ea typeface="Candara" charset="0"/>
              <a:cs typeface="Candara" charset="0"/>
            </a:rPr>
            <a:t>Ciencias</a:t>
          </a:r>
          <a:r>
            <a:rPr lang="es-ES_tradnl" b="1" baseline="0" dirty="0" smtClean="0">
              <a:solidFill>
                <a:schemeClr val="tx1"/>
              </a:solidFill>
              <a:latin typeface="Candara" charset="0"/>
              <a:ea typeface="Candara" charset="0"/>
              <a:cs typeface="Candara" charset="0"/>
            </a:rPr>
            <a:t> Naturales</a:t>
          </a:r>
          <a:endParaRPr lang="es-ES_tradnl" b="1" dirty="0">
            <a:solidFill>
              <a:schemeClr val="tx1"/>
            </a:solidFill>
            <a:latin typeface="Candara" charset="0"/>
            <a:ea typeface="Candara" charset="0"/>
            <a:cs typeface="Candara" charset="0"/>
          </a:endParaRPr>
        </a:p>
      </dgm:t>
    </dgm:pt>
    <dgm:pt modelId="{273D20F6-BDCB-4546-B721-44E50AD0F5D6}" type="parTrans" cxnId="{4871F06B-5ED7-1743-A5A9-6F9ECCE2960D}">
      <dgm:prSet/>
      <dgm:spPr/>
      <dgm:t>
        <a:bodyPr/>
        <a:lstStyle/>
        <a:p>
          <a:endParaRPr lang="es-ES_tradnl"/>
        </a:p>
      </dgm:t>
    </dgm:pt>
    <dgm:pt modelId="{38723A3A-2B31-8847-B8D0-C9AF2CDF05A6}" type="sibTrans" cxnId="{4871F06B-5ED7-1743-A5A9-6F9ECCE2960D}">
      <dgm:prSet/>
      <dgm:spPr/>
      <dgm:t>
        <a:bodyPr/>
        <a:lstStyle/>
        <a:p>
          <a:endParaRPr lang="es-ES_tradnl"/>
        </a:p>
      </dgm:t>
    </dgm:pt>
    <dgm:pt modelId="{D3441A3D-6418-0D4C-A85E-263BCF952E51}">
      <dgm:prSet phldrT="[Texto]"/>
      <dgm:spPr>
        <a:blipFill rotWithShape="0">
          <a:blip xmlns:r="http://schemas.openxmlformats.org/officeDocument/2006/relationships" r:embed="rId1"/>
          <a:tile tx="0" ty="0" sx="100000" sy="100000" flip="none" algn="tl"/>
        </a:blipFill>
      </dgm:spPr>
      <dgm:t>
        <a:bodyPr/>
        <a:lstStyle/>
        <a:p>
          <a:r>
            <a:rPr lang="es-ES_tradnl" b="1" dirty="0" smtClean="0">
              <a:solidFill>
                <a:schemeClr val="tx1"/>
              </a:solidFill>
            </a:rPr>
            <a:t>Ciencias Humanas</a:t>
          </a:r>
          <a:endParaRPr lang="es-ES_tradnl" b="1" dirty="0">
            <a:solidFill>
              <a:schemeClr val="tx1"/>
            </a:solidFill>
          </a:endParaRPr>
        </a:p>
      </dgm:t>
    </dgm:pt>
    <dgm:pt modelId="{8A0A9FF8-4961-0C44-87BB-98ECE66C984F}" type="parTrans" cxnId="{04FF0BF0-30FF-C54A-9623-2ABF8EF41E2C}">
      <dgm:prSet/>
      <dgm:spPr/>
      <dgm:t>
        <a:bodyPr/>
        <a:lstStyle/>
        <a:p>
          <a:endParaRPr lang="es-ES_tradnl"/>
        </a:p>
      </dgm:t>
    </dgm:pt>
    <dgm:pt modelId="{4236A125-18B7-BE40-8B4F-54291555B748}" type="sibTrans" cxnId="{04FF0BF0-30FF-C54A-9623-2ABF8EF41E2C}">
      <dgm:prSet/>
      <dgm:spPr/>
      <dgm:t>
        <a:bodyPr/>
        <a:lstStyle/>
        <a:p>
          <a:endParaRPr lang="es-ES_tradnl"/>
        </a:p>
      </dgm:t>
    </dgm:pt>
    <dgm:pt modelId="{8224794D-5B11-E543-8D88-1F26E758F60C}">
      <dgm:prSet phldrT="[Texto]"/>
      <dgm:spPr>
        <a:blipFill rotWithShape="0">
          <a:blip xmlns:r="http://schemas.openxmlformats.org/officeDocument/2006/relationships" r:embed="rId1"/>
          <a:tile tx="0" ty="0" sx="100000" sy="100000" flip="none" algn="tl"/>
        </a:blipFill>
      </dgm:spPr>
      <dgm:t>
        <a:bodyPr/>
        <a:lstStyle/>
        <a:p>
          <a:r>
            <a:rPr lang="es-ES_tradnl" b="1" dirty="0" smtClean="0">
              <a:solidFill>
                <a:schemeClr val="tx1"/>
              </a:solidFill>
              <a:latin typeface="Candara" charset="0"/>
              <a:ea typeface="Candara" charset="0"/>
              <a:cs typeface="Candara" charset="0"/>
            </a:rPr>
            <a:t>Ciencias sociales</a:t>
          </a:r>
          <a:endParaRPr lang="es-ES_tradnl" b="1" dirty="0">
            <a:solidFill>
              <a:schemeClr val="tx1"/>
            </a:solidFill>
            <a:latin typeface="Candara" charset="0"/>
            <a:ea typeface="Candara" charset="0"/>
            <a:cs typeface="Candara" charset="0"/>
          </a:endParaRPr>
        </a:p>
      </dgm:t>
    </dgm:pt>
    <dgm:pt modelId="{DEE92B5E-EFD1-814E-A9D4-FD374B02EFD1}" type="parTrans" cxnId="{01DC7EA8-546D-1043-A0EE-293AD7D2729D}">
      <dgm:prSet/>
      <dgm:spPr/>
      <dgm:t>
        <a:bodyPr/>
        <a:lstStyle/>
        <a:p>
          <a:endParaRPr lang="es-ES_tradnl"/>
        </a:p>
      </dgm:t>
    </dgm:pt>
    <dgm:pt modelId="{FD40D549-99C2-0242-B0C3-28207152E8B3}" type="sibTrans" cxnId="{01DC7EA8-546D-1043-A0EE-293AD7D2729D}">
      <dgm:prSet/>
      <dgm:spPr/>
      <dgm:t>
        <a:bodyPr/>
        <a:lstStyle/>
        <a:p>
          <a:endParaRPr lang="es-ES_tradnl"/>
        </a:p>
      </dgm:t>
    </dgm:pt>
    <dgm:pt modelId="{7EC38102-C60B-B645-8D36-78983743EF15}" type="pres">
      <dgm:prSet presAssocID="{64674A9F-CA26-E54D-9BC4-AD8D82F2C52F}" presName="composite" presStyleCnt="0">
        <dgm:presLayoutVars>
          <dgm:chMax val="5"/>
          <dgm:dir/>
          <dgm:animLvl val="ctr"/>
          <dgm:resizeHandles val="exact"/>
        </dgm:presLayoutVars>
      </dgm:prSet>
      <dgm:spPr/>
      <dgm:t>
        <a:bodyPr/>
        <a:lstStyle/>
        <a:p>
          <a:endParaRPr lang="es-ES_tradnl"/>
        </a:p>
      </dgm:t>
    </dgm:pt>
    <dgm:pt modelId="{811B838B-4321-DA44-8478-26410873E4E4}" type="pres">
      <dgm:prSet presAssocID="{64674A9F-CA26-E54D-9BC4-AD8D82F2C52F}" presName="cycle" presStyleCnt="0"/>
      <dgm:spPr/>
    </dgm:pt>
    <dgm:pt modelId="{DD241EB8-F0DE-FF49-85FE-0EA8F8C4B399}" type="pres">
      <dgm:prSet presAssocID="{64674A9F-CA26-E54D-9BC4-AD8D82F2C52F}" presName="centerShape" presStyleCnt="0"/>
      <dgm:spPr/>
    </dgm:pt>
    <dgm:pt modelId="{04B75103-E8C2-9E41-B093-A13D89156017}" type="pres">
      <dgm:prSet presAssocID="{64674A9F-CA26-E54D-9BC4-AD8D82F2C52F}" presName="connSite" presStyleLbl="node1" presStyleIdx="0" presStyleCnt="4"/>
      <dgm:spPr/>
    </dgm:pt>
    <dgm:pt modelId="{E9E112A8-76C2-2F47-AC0E-4C99BE190CA5}" type="pres">
      <dgm:prSet presAssocID="{64674A9F-CA26-E54D-9BC4-AD8D82F2C52F}" presName="visible" presStyleLbl="node1" presStyleIdx="0" presStyleCnt="4"/>
      <dgm:spPr>
        <a:blipFill>
          <a:blip xmlns:r="http://schemas.openxmlformats.org/officeDocument/2006/relationships" r:embed="rId2"/>
          <a:srcRect/>
          <a:stretch>
            <a:fillRect l="-16000" r="-16000"/>
          </a:stretch>
        </a:blipFill>
      </dgm:spPr>
    </dgm:pt>
    <dgm:pt modelId="{DFDBB9F2-7C5A-6443-A3F6-273217931EEA}" type="pres">
      <dgm:prSet presAssocID="{273D20F6-BDCB-4546-B721-44E50AD0F5D6}" presName="Name25" presStyleLbl="parChTrans1D1" presStyleIdx="0" presStyleCnt="3"/>
      <dgm:spPr/>
      <dgm:t>
        <a:bodyPr/>
        <a:lstStyle/>
        <a:p>
          <a:endParaRPr lang="es-ES_tradnl"/>
        </a:p>
      </dgm:t>
    </dgm:pt>
    <dgm:pt modelId="{79364DB1-D128-6E4F-9170-CD35B4841275}" type="pres">
      <dgm:prSet presAssocID="{E045498D-85A8-1647-ABCA-781B35C57559}" presName="node" presStyleCnt="0"/>
      <dgm:spPr/>
    </dgm:pt>
    <dgm:pt modelId="{D06AA539-B224-204D-A4F8-CAD184B98AA3}" type="pres">
      <dgm:prSet presAssocID="{E045498D-85A8-1647-ABCA-781B35C57559}" presName="parentNode" presStyleLbl="node1" presStyleIdx="1" presStyleCnt="4" custScaleX="113917">
        <dgm:presLayoutVars>
          <dgm:chMax val="1"/>
          <dgm:bulletEnabled val="1"/>
        </dgm:presLayoutVars>
      </dgm:prSet>
      <dgm:spPr/>
      <dgm:t>
        <a:bodyPr/>
        <a:lstStyle/>
        <a:p>
          <a:endParaRPr lang="es-ES_tradnl"/>
        </a:p>
      </dgm:t>
    </dgm:pt>
    <dgm:pt modelId="{2546AC7C-2AB2-0545-BA56-CDCFF6F6ABC7}" type="pres">
      <dgm:prSet presAssocID="{E045498D-85A8-1647-ABCA-781B35C57559}" presName="childNode" presStyleLbl="revTx" presStyleIdx="0" presStyleCnt="0">
        <dgm:presLayoutVars>
          <dgm:bulletEnabled val="1"/>
        </dgm:presLayoutVars>
      </dgm:prSet>
      <dgm:spPr/>
      <dgm:t>
        <a:bodyPr/>
        <a:lstStyle/>
        <a:p>
          <a:endParaRPr lang="es-ES_tradnl"/>
        </a:p>
      </dgm:t>
    </dgm:pt>
    <dgm:pt modelId="{D22C8EC2-036B-1241-A1C2-FE3043716B5F}" type="pres">
      <dgm:prSet presAssocID="{8A0A9FF8-4961-0C44-87BB-98ECE66C984F}" presName="Name25" presStyleLbl="parChTrans1D1" presStyleIdx="1" presStyleCnt="3"/>
      <dgm:spPr/>
      <dgm:t>
        <a:bodyPr/>
        <a:lstStyle/>
        <a:p>
          <a:endParaRPr lang="es-ES_tradnl"/>
        </a:p>
      </dgm:t>
    </dgm:pt>
    <dgm:pt modelId="{8C107E10-07DC-C441-9F34-77D3AAEDFCDB}" type="pres">
      <dgm:prSet presAssocID="{D3441A3D-6418-0D4C-A85E-263BCF952E51}" presName="node" presStyleCnt="0"/>
      <dgm:spPr/>
    </dgm:pt>
    <dgm:pt modelId="{BCF3DE24-2908-EA45-AAB0-D38390BC33A6}" type="pres">
      <dgm:prSet presAssocID="{D3441A3D-6418-0D4C-A85E-263BCF952E51}" presName="parentNode" presStyleLbl="node1" presStyleIdx="2" presStyleCnt="4">
        <dgm:presLayoutVars>
          <dgm:chMax val="1"/>
          <dgm:bulletEnabled val="1"/>
        </dgm:presLayoutVars>
      </dgm:prSet>
      <dgm:spPr/>
      <dgm:t>
        <a:bodyPr/>
        <a:lstStyle/>
        <a:p>
          <a:endParaRPr lang="es-ES_tradnl"/>
        </a:p>
      </dgm:t>
    </dgm:pt>
    <dgm:pt modelId="{69F08585-DB01-AE4C-AF34-89F7B6D1C95E}" type="pres">
      <dgm:prSet presAssocID="{D3441A3D-6418-0D4C-A85E-263BCF952E51}" presName="childNode" presStyleLbl="revTx" presStyleIdx="0" presStyleCnt="0">
        <dgm:presLayoutVars>
          <dgm:bulletEnabled val="1"/>
        </dgm:presLayoutVars>
      </dgm:prSet>
      <dgm:spPr/>
      <dgm:t>
        <a:bodyPr/>
        <a:lstStyle/>
        <a:p>
          <a:endParaRPr lang="es-ES_tradnl"/>
        </a:p>
      </dgm:t>
    </dgm:pt>
    <dgm:pt modelId="{443E2FE0-6AF9-164C-A46A-6D5F3E649124}" type="pres">
      <dgm:prSet presAssocID="{DEE92B5E-EFD1-814E-A9D4-FD374B02EFD1}" presName="Name25" presStyleLbl="parChTrans1D1" presStyleIdx="2" presStyleCnt="3"/>
      <dgm:spPr/>
      <dgm:t>
        <a:bodyPr/>
        <a:lstStyle/>
        <a:p>
          <a:endParaRPr lang="es-ES_tradnl"/>
        </a:p>
      </dgm:t>
    </dgm:pt>
    <dgm:pt modelId="{4F9814C9-214A-F943-BCE5-37353FBD4DDF}" type="pres">
      <dgm:prSet presAssocID="{8224794D-5B11-E543-8D88-1F26E758F60C}" presName="node" presStyleCnt="0"/>
      <dgm:spPr/>
    </dgm:pt>
    <dgm:pt modelId="{40FBDE9C-A425-5E44-9192-8FB739EE02AC}" type="pres">
      <dgm:prSet presAssocID="{8224794D-5B11-E543-8D88-1F26E758F60C}" presName="parentNode" presStyleLbl="node1" presStyleIdx="3" presStyleCnt="4">
        <dgm:presLayoutVars>
          <dgm:chMax val="1"/>
          <dgm:bulletEnabled val="1"/>
        </dgm:presLayoutVars>
      </dgm:prSet>
      <dgm:spPr/>
      <dgm:t>
        <a:bodyPr/>
        <a:lstStyle/>
        <a:p>
          <a:endParaRPr lang="es-ES_tradnl"/>
        </a:p>
      </dgm:t>
    </dgm:pt>
    <dgm:pt modelId="{6A578B98-F051-8749-8A5D-EDF852B6DDC1}" type="pres">
      <dgm:prSet presAssocID="{8224794D-5B11-E543-8D88-1F26E758F60C}" presName="childNode" presStyleLbl="revTx" presStyleIdx="0" presStyleCnt="0">
        <dgm:presLayoutVars>
          <dgm:bulletEnabled val="1"/>
        </dgm:presLayoutVars>
      </dgm:prSet>
      <dgm:spPr/>
      <dgm:t>
        <a:bodyPr/>
        <a:lstStyle/>
        <a:p>
          <a:endParaRPr lang="es-ES_tradnl"/>
        </a:p>
      </dgm:t>
    </dgm:pt>
  </dgm:ptLst>
  <dgm:cxnLst>
    <dgm:cxn modelId="{BCAF095B-7D40-C945-B637-77399739594E}" type="presOf" srcId="{8224794D-5B11-E543-8D88-1F26E758F60C}" destId="{40FBDE9C-A425-5E44-9192-8FB739EE02AC}" srcOrd="0" destOrd="0" presId="urn:microsoft.com/office/officeart/2005/8/layout/radial2"/>
    <dgm:cxn modelId="{6E800578-971A-AB4F-8E1D-625EEF984721}" type="presOf" srcId="{E045498D-85A8-1647-ABCA-781B35C57559}" destId="{D06AA539-B224-204D-A4F8-CAD184B98AA3}" srcOrd="0" destOrd="0" presId="urn:microsoft.com/office/officeart/2005/8/layout/radial2"/>
    <dgm:cxn modelId="{04FF0BF0-30FF-C54A-9623-2ABF8EF41E2C}" srcId="{64674A9F-CA26-E54D-9BC4-AD8D82F2C52F}" destId="{D3441A3D-6418-0D4C-A85E-263BCF952E51}" srcOrd="1" destOrd="0" parTransId="{8A0A9FF8-4961-0C44-87BB-98ECE66C984F}" sibTransId="{4236A125-18B7-BE40-8B4F-54291555B748}"/>
    <dgm:cxn modelId="{B30AE70A-6D5D-5B42-8355-2D1581D20D02}" type="presOf" srcId="{273D20F6-BDCB-4546-B721-44E50AD0F5D6}" destId="{DFDBB9F2-7C5A-6443-A3F6-273217931EEA}" srcOrd="0" destOrd="0" presId="urn:microsoft.com/office/officeart/2005/8/layout/radial2"/>
    <dgm:cxn modelId="{689E47B7-2033-BB45-BD66-7E339FD1A657}" type="presOf" srcId="{8A0A9FF8-4961-0C44-87BB-98ECE66C984F}" destId="{D22C8EC2-036B-1241-A1C2-FE3043716B5F}" srcOrd="0" destOrd="0" presId="urn:microsoft.com/office/officeart/2005/8/layout/radial2"/>
    <dgm:cxn modelId="{1703C138-B2B5-9347-B667-5BDEBC4B0CC8}" type="presOf" srcId="{64674A9F-CA26-E54D-9BC4-AD8D82F2C52F}" destId="{7EC38102-C60B-B645-8D36-78983743EF15}" srcOrd="0" destOrd="0" presId="urn:microsoft.com/office/officeart/2005/8/layout/radial2"/>
    <dgm:cxn modelId="{01DC7EA8-546D-1043-A0EE-293AD7D2729D}" srcId="{64674A9F-CA26-E54D-9BC4-AD8D82F2C52F}" destId="{8224794D-5B11-E543-8D88-1F26E758F60C}" srcOrd="2" destOrd="0" parTransId="{DEE92B5E-EFD1-814E-A9D4-FD374B02EFD1}" sibTransId="{FD40D549-99C2-0242-B0C3-28207152E8B3}"/>
    <dgm:cxn modelId="{89DC1692-BFC8-7A45-8694-9CBAFEC0690A}" type="presOf" srcId="{D3441A3D-6418-0D4C-A85E-263BCF952E51}" destId="{BCF3DE24-2908-EA45-AAB0-D38390BC33A6}" srcOrd="0" destOrd="0" presId="urn:microsoft.com/office/officeart/2005/8/layout/radial2"/>
    <dgm:cxn modelId="{4871F06B-5ED7-1743-A5A9-6F9ECCE2960D}" srcId="{64674A9F-CA26-E54D-9BC4-AD8D82F2C52F}" destId="{E045498D-85A8-1647-ABCA-781B35C57559}" srcOrd="0" destOrd="0" parTransId="{273D20F6-BDCB-4546-B721-44E50AD0F5D6}" sibTransId="{38723A3A-2B31-8847-B8D0-C9AF2CDF05A6}"/>
    <dgm:cxn modelId="{0AB6650B-5DA9-5442-B241-A80A4CE53420}" type="presOf" srcId="{DEE92B5E-EFD1-814E-A9D4-FD374B02EFD1}" destId="{443E2FE0-6AF9-164C-A46A-6D5F3E649124}" srcOrd="0" destOrd="0" presId="urn:microsoft.com/office/officeart/2005/8/layout/radial2"/>
    <dgm:cxn modelId="{78AEDA44-9926-1945-8935-9BB3E58115BC}" type="presParOf" srcId="{7EC38102-C60B-B645-8D36-78983743EF15}" destId="{811B838B-4321-DA44-8478-26410873E4E4}" srcOrd="0" destOrd="0" presId="urn:microsoft.com/office/officeart/2005/8/layout/radial2"/>
    <dgm:cxn modelId="{B6254882-B6CD-5147-B237-304E6DDB3A15}" type="presParOf" srcId="{811B838B-4321-DA44-8478-26410873E4E4}" destId="{DD241EB8-F0DE-FF49-85FE-0EA8F8C4B399}" srcOrd="0" destOrd="0" presId="urn:microsoft.com/office/officeart/2005/8/layout/radial2"/>
    <dgm:cxn modelId="{8B935679-84B0-EB4E-8B81-F63385D1249E}" type="presParOf" srcId="{DD241EB8-F0DE-FF49-85FE-0EA8F8C4B399}" destId="{04B75103-E8C2-9E41-B093-A13D89156017}" srcOrd="0" destOrd="0" presId="urn:microsoft.com/office/officeart/2005/8/layout/radial2"/>
    <dgm:cxn modelId="{0DBC1AC0-7618-6840-B5C7-CC37747F871D}" type="presParOf" srcId="{DD241EB8-F0DE-FF49-85FE-0EA8F8C4B399}" destId="{E9E112A8-76C2-2F47-AC0E-4C99BE190CA5}" srcOrd="1" destOrd="0" presId="urn:microsoft.com/office/officeart/2005/8/layout/radial2"/>
    <dgm:cxn modelId="{32DD6EAB-FFF9-A84B-B9E5-1B0214D01B19}" type="presParOf" srcId="{811B838B-4321-DA44-8478-26410873E4E4}" destId="{DFDBB9F2-7C5A-6443-A3F6-273217931EEA}" srcOrd="1" destOrd="0" presId="urn:microsoft.com/office/officeart/2005/8/layout/radial2"/>
    <dgm:cxn modelId="{E643E30C-C0A7-7143-AAB4-B10D06B79FD9}" type="presParOf" srcId="{811B838B-4321-DA44-8478-26410873E4E4}" destId="{79364DB1-D128-6E4F-9170-CD35B4841275}" srcOrd="2" destOrd="0" presId="urn:microsoft.com/office/officeart/2005/8/layout/radial2"/>
    <dgm:cxn modelId="{860CFC26-E350-1B42-B5BE-EDD4901701A6}" type="presParOf" srcId="{79364DB1-D128-6E4F-9170-CD35B4841275}" destId="{D06AA539-B224-204D-A4F8-CAD184B98AA3}" srcOrd="0" destOrd="0" presId="urn:microsoft.com/office/officeart/2005/8/layout/radial2"/>
    <dgm:cxn modelId="{4B7BF34C-21C3-5244-8AE5-355DD8C68B7B}" type="presParOf" srcId="{79364DB1-D128-6E4F-9170-CD35B4841275}" destId="{2546AC7C-2AB2-0545-BA56-CDCFF6F6ABC7}" srcOrd="1" destOrd="0" presId="urn:microsoft.com/office/officeart/2005/8/layout/radial2"/>
    <dgm:cxn modelId="{F94BD4CF-4F08-664E-86C1-D2E572CAFB2E}" type="presParOf" srcId="{811B838B-4321-DA44-8478-26410873E4E4}" destId="{D22C8EC2-036B-1241-A1C2-FE3043716B5F}" srcOrd="3" destOrd="0" presId="urn:microsoft.com/office/officeart/2005/8/layout/radial2"/>
    <dgm:cxn modelId="{59C57B58-0693-A54E-A23D-9C850421CE02}" type="presParOf" srcId="{811B838B-4321-DA44-8478-26410873E4E4}" destId="{8C107E10-07DC-C441-9F34-77D3AAEDFCDB}" srcOrd="4" destOrd="0" presId="urn:microsoft.com/office/officeart/2005/8/layout/radial2"/>
    <dgm:cxn modelId="{8DF6C7A9-3D04-4643-87BD-6ECB7690E69F}" type="presParOf" srcId="{8C107E10-07DC-C441-9F34-77D3AAEDFCDB}" destId="{BCF3DE24-2908-EA45-AAB0-D38390BC33A6}" srcOrd="0" destOrd="0" presId="urn:microsoft.com/office/officeart/2005/8/layout/radial2"/>
    <dgm:cxn modelId="{763463DD-E9AA-1C48-A561-31E87B45CB5B}" type="presParOf" srcId="{8C107E10-07DC-C441-9F34-77D3AAEDFCDB}" destId="{69F08585-DB01-AE4C-AF34-89F7B6D1C95E}" srcOrd="1" destOrd="0" presId="urn:microsoft.com/office/officeart/2005/8/layout/radial2"/>
    <dgm:cxn modelId="{DA69D34D-DBE6-FC47-8F96-EB50777839F0}" type="presParOf" srcId="{811B838B-4321-DA44-8478-26410873E4E4}" destId="{443E2FE0-6AF9-164C-A46A-6D5F3E649124}" srcOrd="5" destOrd="0" presId="urn:microsoft.com/office/officeart/2005/8/layout/radial2"/>
    <dgm:cxn modelId="{24A68671-80AC-4048-BBC2-91ADD632AC45}" type="presParOf" srcId="{811B838B-4321-DA44-8478-26410873E4E4}" destId="{4F9814C9-214A-F943-BCE5-37353FBD4DDF}" srcOrd="6" destOrd="0" presId="urn:microsoft.com/office/officeart/2005/8/layout/radial2"/>
    <dgm:cxn modelId="{D8DEF1C1-1B4B-DE40-9A0E-FCD3E4761DE9}" type="presParOf" srcId="{4F9814C9-214A-F943-BCE5-37353FBD4DDF}" destId="{40FBDE9C-A425-5E44-9192-8FB739EE02AC}" srcOrd="0" destOrd="0" presId="urn:microsoft.com/office/officeart/2005/8/layout/radial2"/>
    <dgm:cxn modelId="{D5918BD7-F17B-D549-A969-FBD60A3E3CE3}" type="presParOf" srcId="{4F9814C9-214A-F943-BCE5-37353FBD4DDF}" destId="{6A578B98-F051-8749-8A5D-EDF852B6DDC1}" srcOrd="1" destOrd="0" presId="urn:microsoft.com/office/officeart/2005/8/layout/radial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A09584-00AF-944A-AFD5-8964B31206C7}"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es-ES_tradnl"/>
        </a:p>
      </dgm:t>
    </dgm:pt>
    <dgm:pt modelId="{0A7AE15C-D195-EF4A-8594-2B6CFE991BC8}">
      <dgm:prSet phldrT="[Texto]"/>
      <dgm:spPr>
        <a:solidFill>
          <a:schemeClr val="tx1"/>
        </a:solidFill>
      </dgm:spPr>
      <dgm:t>
        <a:bodyPr/>
        <a:lstStyle/>
        <a:p>
          <a:r>
            <a:rPr lang="es-ES_tradnl" b="1" noProof="1" smtClean="0">
              <a:latin typeface="Candara" charset="0"/>
              <a:ea typeface="Candara" charset="0"/>
              <a:cs typeface="Candara" charset="0"/>
            </a:rPr>
            <a:t>LA RELIGIOSIDAD Y SUS MEDIACIONES</a:t>
          </a:r>
          <a:endParaRPr lang="es-ES_tradnl" b="1" noProof="1">
            <a:latin typeface="Candara" charset="0"/>
            <a:ea typeface="Candara" charset="0"/>
            <a:cs typeface="Candara" charset="0"/>
          </a:endParaRPr>
        </a:p>
      </dgm:t>
    </dgm:pt>
    <dgm:pt modelId="{0CC45D93-AF58-B34E-8777-C569C1983A4E}" type="parTrans" cxnId="{AD6358D4-0E34-D743-BD4C-2940025E1A11}">
      <dgm:prSet/>
      <dgm:spPr/>
      <dgm:t>
        <a:bodyPr/>
        <a:lstStyle/>
        <a:p>
          <a:endParaRPr lang="es-ES_tradnl" noProof="1"/>
        </a:p>
      </dgm:t>
    </dgm:pt>
    <dgm:pt modelId="{2814A6DA-8081-8F48-BA60-9B9762B2C5DF}" type="sibTrans" cxnId="{AD6358D4-0E34-D743-BD4C-2940025E1A11}">
      <dgm:prSet/>
      <dgm:spPr/>
      <dgm:t>
        <a:bodyPr/>
        <a:lstStyle/>
        <a:p>
          <a:endParaRPr lang="es-ES_tradnl" noProof="1"/>
        </a:p>
      </dgm:t>
    </dgm:pt>
    <dgm:pt modelId="{9FE2F6BC-6589-1344-B709-4FAD72C346FE}">
      <dgm:prSet phldrT="[Texto]" custT="1"/>
      <dgm:spPr>
        <a:solidFill>
          <a:schemeClr val="bg1">
            <a:lumMod val="75000"/>
          </a:schemeClr>
        </a:solidFill>
      </dgm:spPr>
      <dgm:t>
        <a:bodyPr/>
        <a:lstStyle/>
        <a:p>
          <a:r>
            <a:rPr lang="es-ES_tradnl" sz="2200" noProof="1" smtClean="0">
              <a:latin typeface="Candara" charset="0"/>
              <a:ea typeface="Candara" charset="0"/>
              <a:cs typeface="Candara" charset="0"/>
            </a:rPr>
            <a:t>La pregunta religiosa no es independiente de las operacines de la conciencia, operaciones que son: experimentar, entender, valorar y decidir;</a:t>
          </a:r>
          <a:r>
            <a:rPr lang="es-ES_tradnl" sz="2200" baseline="0" noProof="1" smtClean="0">
              <a:latin typeface="Candara" charset="0"/>
              <a:ea typeface="Candara" charset="0"/>
              <a:cs typeface="Candara" charset="0"/>
            </a:rPr>
            <a:t> aunque no s</a:t>
          </a:r>
          <a:r>
            <a:rPr lang="es-ES" sz="2200" baseline="0" noProof="1" smtClean="0">
              <a:latin typeface="Candara" charset="0"/>
              <a:ea typeface="Candara" charset="0"/>
              <a:cs typeface="Candara" charset="0"/>
            </a:rPr>
            <a:t>ólo depende de esas operaciones.</a:t>
          </a:r>
          <a:endParaRPr lang="es-ES_tradnl" sz="2200" noProof="1">
            <a:latin typeface="Candara" charset="0"/>
            <a:ea typeface="Candara" charset="0"/>
            <a:cs typeface="Candara" charset="0"/>
          </a:endParaRPr>
        </a:p>
      </dgm:t>
    </dgm:pt>
    <dgm:pt modelId="{D55B84C0-3552-6946-9ADC-B977B532211F}" type="parTrans" cxnId="{6A4D4B87-1E31-084C-8942-0AFC28DAD481}">
      <dgm:prSet/>
      <dgm:spPr/>
      <dgm:t>
        <a:bodyPr/>
        <a:lstStyle/>
        <a:p>
          <a:endParaRPr lang="es-ES_tradnl" noProof="1"/>
        </a:p>
      </dgm:t>
    </dgm:pt>
    <dgm:pt modelId="{87FB83C2-9AB8-034D-8190-1D27A27F4B7F}" type="sibTrans" cxnId="{6A4D4B87-1E31-084C-8942-0AFC28DAD481}">
      <dgm:prSet/>
      <dgm:spPr/>
      <dgm:t>
        <a:bodyPr/>
        <a:lstStyle/>
        <a:p>
          <a:endParaRPr lang="es-ES_tradnl" noProof="1"/>
        </a:p>
      </dgm:t>
    </dgm:pt>
    <dgm:pt modelId="{C095D937-D6DB-A74B-9A05-0423857B340A}">
      <dgm:prSet phldrT="[Texto]" custT="1"/>
      <dgm:spPr>
        <a:solidFill>
          <a:schemeClr val="bg1">
            <a:lumMod val="65000"/>
          </a:schemeClr>
        </a:solidFill>
      </dgm:spPr>
      <dgm:t>
        <a:bodyPr/>
        <a:lstStyle/>
        <a:p>
          <a:r>
            <a:rPr lang="es-ES_tradnl" sz="2200" noProof="1" smtClean="0">
              <a:latin typeface="Candara" charset="0"/>
              <a:ea typeface="Candara" charset="0"/>
              <a:cs typeface="Candara" charset="0"/>
            </a:rPr>
            <a:t>El pensamiento religioso es tambi</a:t>
          </a:r>
          <a:r>
            <a:rPr lang="es-ES" sz="2200" noProof="1" smtClean="0">
              <a:latin typeface="Candara" charset="0"/>
              <a:ea typeface="Candara" charset="0"/>
              <a:cs typeface="Candara" charset="0"/>
            </a:rPr>
            <a:t>én una construcción social, lingüística y culturalmente realziada. Y en la Escuela Católica se trata de educar para un pensamiento religioso.</a:t>
          </a:r>
          <a:endParaRPr lang="es-ES_tradnl" sz="2200" noProof="1">
            <a:latin typeface="Candara" charset="0"/>
            <a:ea typeface="Candara" charset="0"/>
            <a:cs typeface="Candara" charset="0"/>
          </a:endParaRPr>
        </a:p>
      </dgm:t>
    </dgm:pt>
    <dgm:pt modelId="{7C57563B-76F7-5D4D-AEE6-2455B4BC9059}" type="parTrans" cxnId="{1050932C-119A-784B-B7A2-5D8DC83E0E47}">
      <dgm:prSet/>
      <dgm:spPr/>
      <dgm:t>
        <a:bodyPr/>
        <a:lstStyle/>
        <a:p>
          <a:endParaRPr lang="es-ES_tradnl" noProof="1"/>
        </a:p>
      </dgm:t>
    </dgm:pt>
    <dgm:pt modelId="{358564CC-0012-1745-97D7-ABB96081A7FE}" type="sibTrans" cxnId="{1050932C-119A-784B-B7A2-5D8DC83E0E47}">
      <dgm:prSet/>
      <dgm:spPr/>
      <dgm:t>
        <a:bodyPr/>
        <a:lstStyle/>
        <a:p>
          <a:endParaRPr lang="es-ES_tradnl" noProof="1"/>
        </a:p>
      </dgm:t>
    </dgm:pt>
    <dgm:pt modelId="{FADCC598-7FF8-E94C-A40B-0E3BB8A25376}">
      <dgm:prSet phldrT="[Texto]" custT="1"/>
      <dgm:spPr>
        <a:solidFill>
          <a:schemeClr val="bg1">
            <a:lumMod val="50000"/>
          </a:schemeClr>
        </a:solidFill>
      </dgm:spPr>
      <dgm:t>
        <a:bodyPr/>
        <a:lstStyle/>
        <a:p>
          <a:r>
            <a:rPr lang="es-ES_tradnl" sz="2200" noProof="1" smtClean="0">
              <a:latin typeface="Candara" charset="0"/>
              <a:ea typeface="Candara" charset="0"/>
              <a:cs typeface="Candara" charset="0"/>
            </a:rPr>
            <a:t>No hay actitud de fe sin mediaciones. Las mediaciones se traducen en lenguajes culturales: po</a:t>
          </a:r>
          <a:r>
            <a:rPr lang="es-ES" sz="2200" noProof="1" smtClean="0">
              <a:latin typeface="Candara" charset="0"/>
              <a:ea typeface="Candara" charset="0"/>
              <a:cs typeface="Candara" charset="0"/>
            </a:rPr>
            <a:t>éticos-narrativos</a:t>
          </a:r>
          <a:r>
            <a:rPr lang="es-ES" sz="2200" baseline="0" noProof="1" smtClean="0">
              <a:latin typeface="Candara" charset="0"/>
              <a:ea typeface="Candara" charset="0"/>
              <a:cs typeface="Candara" charset="0"/>
            </a:rPr>
            <a:t> (mitos) dramático – litúrgico (ritos), éticos, doctrinales.</a:t>
          </a:r>
          <a:endParaRPr lang="es-ES_tradnl" sz="2200" noProof="1">
            <a:latin typeface="Candara" charset="0"/>
            <a:ea typeface="Candara" charset="0"/>
            <a:cs typeface="Candara" charset="0"/>
          </a:endParaRPr>
        </a:p>
      </dgm:t>
    </dgm:pt>
    <dgm:pt modelId="{AD0D5D39-504E-E741-A8E9-284A832E79D0}" type="sibTrans" cxnId="{FFF306CA-EC10-C34B-8848-3DD4AAD3BF15}">
      <dgm:prSet/>
      <dgm:spPr/>
      <dgm:t>
        <a:bodyPr/>
        <a:lstStyle/>
        <a:p>
          <a:endParaRPr lang="es-ES_tradnl" noProof="1"/>
        </a:p>
      </dgm:t>
    </dgm:pt>
    <dgm:pt modelId="{565E579C-7C42-8B4B-84FE-264F50165635}" type="parTrans" cxnId="{FFF306CA-EC10-C34B-8848-3DD4AAD3BF15}">
      <dgm:prSet/>
      <dgm:spPr/>
      <dgm:t>
        <a:bodyPr/>
        <a:lstStyle/>
        <a:p>
          <a:endParaRPr lang="es-ES_tradnl" noProof="1"/>
        </a:p>
      </dgm:t>
    </dgm:pt>
    <dgm:pt modelId="{DF284E43-47B1-854F-B8C9-89D1128C6DC9}" type="pres">
      <dgm:prSet presAssocID="{7BA09584-00AF-944A-AFD5-8964B31206C7}" presName="Name0" presStyleCnt="0">
        <dgm:presLayoutVars>
          <dgm:chPref val="1"/>
          <dgm:dir/>
          <dgm:animOne val="branch"/>
          <dgm:animLvl val="lvl"/>
          <dgm:resizeHandles val="exact"/>
        </dgm:presLayoutVars>
      </dgm:prSet>
      <dgm:spPr/>
      <dgm:t>
        <a:bodyPr/>
        <a:lstStyle/>
        <a:p>
          <a:endParaRPr lang="es-ES_tradnl"/>
        </a:p>
      </dgm:t>
    </dgm:pt>
    <dgm:pt modelId="{985486E5-ACB2-EB49-BD35-0D012EC87299}" type="pres">
      <dgm:prSet presAssocID="{0A7AE15C-D195-EF4A-8594-2B6CFE991BC8}" presName="root1" presStyleCnt="0"/>
      <dgm:spPr/>
    </dgm:pt>
    <dgm:pt modelId="{20145C2F-8E13-2449-8A33-E461154F607A}" type="pres">
      <dgm:prSet presAssocID="{0A7AE15C-D195-EF4A-8594-2B6CFE991BC8}" presName="LevelOneTextNode" presStyleLbl="node0" presStyleIdx="0" presStyleCnt="1">
        <dgm:presLayoutVars>
          <dgm:chPref val="3"/>
        </dgm:presLayoutVars>
      </dgm:prSet>
      <dgm:spPr/>
      <dgm:t>
        <a:bodyPr/>
        <a:lstStyle/>
        <a:p>
          <a:endParaRPr lang="es-ES_tradnl"/>
        </a:p>
      </dgm:t>
    </dgm:pt>
    <dgm:pt modelId="{86377331-D943-574C-A91B-FDB9E05BF505}" type="pres">
      <dgm:prSet presAssocID="{0A7AE15C-D195-EF4A-8594-2B6CFE991BC8}" presName="level2hierChild" presStyleCnt="0"/>
      <dgm:spPr/>
    </dgm:pt>
    <dgm:pt modelId="{81B098EC-5DB6-704E-ADF6-BC02447991DE}" type="pres">
      <dgm:prSet presAssocID="{565E579C-7C42-8B4B-84FE-264F50165635}" presName="conn2-1" presStyleLbl="parChTrans1D2" presStyleIdx="0" presStyleCnt="3"/>
      <dgm:spPr/>
      <dgm:t>
        <a:bodyPr/>
        <a:lstStyle/>
        <a:p>
          <a:endParaRPr lang="es-ES_tradnl"/>
        </a:p>
      </dgm:t>
    </dgm:pt>
    <dgm:pt modelId="{FDEC5EA3-D319-214D-AF7F-454F7E0553D5}" type="pres">
      <dgm:prSet presAssocID="{565E579C-7C42-8B4B-84FE-264F50165635}" presName="connTx" presStyleLbl="parChTrans1D2" presStyleIdx="0" presStyleCnt="3"/>
      <dgm:spPr/>
      <dgm:t>
        <a:bodyPr/>
        <a:lstStyle/>
        <a:p>
          <a:endParaRPr lang="es-ES_tradnl"/>
        </a:p>
      </dgm:t>
    </dgm:pt>
    <dgm:pt modelId="{15B22DB5-9711-374D-AE6D-89EA76624ED8}" type="pres">
      <dgm:prSet presAssocID="{FADCC598-7FF8-E94C-A40B-0E3BB8A25376}" presName="root2" presStyleCnt="0"/>
      <dgm:spPr/>
    </dgm:pt>
    <dgm:pt modelId="{17D53F53-34CF-3E40-9556-4A30985A1E26}" type="pres">
      <dgm:prSet presAssocID="{FADCC598-7FF8-E94C-A40B-0E3BB8A25376}" presName="LevelTwoTextNode" presStyleLbl="node2" presStyleIdx="0" presStyleCnt="3" custScaleX="333564" custScaleY="135818">
        <dgm:presLayoutVars>
          <dgm:chPref val="3"/>
        </dgm:presLayoutVars>
      </dgm:prSet>
      <dgm:spPr/>
      <dgm:t>
        <a:bodyPr/>
        <a:lstStyle/>
        <a:p>
          <a:endParaRPr lang="es-ES_tradnl"/>
        </a:p>
      </dgm:t>
    </dgm:pt>
    <dgm:pt modelId="{9D015970-7E0E-DE4C-AC46-27B594BC3504}" type="pres">
      <dgm:prSet presAssocID="{FADCC598-7FF8-E94C-A40B-0E3BB8A25376}" presName="level3hierChild" presStyleCnt="0"/>
      <dgm:spPr/>
    </dgm:pt>
    <dgm:pt modelId="{27664960-F033-F54C-A0D1-8F60057D87A2}" type="pres">
      <dgm:prSet presAssocID="{D55B84C0-3552-6946-9ADC-B977B532211F}" presName="conn2-1" presStyleLbl="parChTrans1D2" presStyleIdx="1" presStyleCnt="3"/>
      <dgm:spPr/>
      <dgm:t>
        <a:bodyPr/>
        <a:lstStyle/>
        <a:p>
          <a:endParaRPr lang="es-ES_tradnl"/>
        </a:p>
      </dgm:t>
    </dgm:pt>
    <dgm:pt modelId="{9ED9B333-B02D-2D4A-A5BD-EC3EAE437FBD}" type="pres">
      <dgm:prSet presAssocID="{D55B84C0-3552-6946-9ADC-B977B532211F}" presName="connTx" presStyleLbl="parChTrans1D2" presStyleIdx="1" presStyleCnt="3"/>
      <dgm:spPr/>
      <dgm:t>
        <a:bodyPr/>
        <a:lstStyle/>
        <a:p>
          <a:endParaRPr lang="es-ES_tradnl"/>
        </a:p>
      </dgm:t>
    </dgm:pt>
    <dgm:pt modelId="{2D6FC42B-814D-D642-92A8-B8F5B861A8E9}" type="pres">
      <dgm:prSet presAssocID="{9FE2F6BC-6589-1344-B709-4FAD72C346FE}" presName="root2" presStyleCnt="0"/>
      <dgm:spPr/>
    </dgm:pt>
    <dgm:pt modelId="{75212199-AFC1-AF47-A14B-60AFBC387D2D}" type="pres">
      <dgm:prSet presAssocID="{9FE2F6BC-6589-1344-B709-4FAD72C346FE}" presName="LevelTwoTextNode" presStyleLbl="node2" presStyleIdx="1" presStyleCnt="3" custScaleX="333564" custScaleY="133150">
        <dgm:presLayoutVars>
          <dgm:chPref val="3"/>
        </dgm:presLayoutVars>
      </dgm:prSet>
      <dgm:spPr/>
      <dgm:t>
        <a:bodyPr/>
        <a:lstStyle/>
        <a:p>
          <a:endParaRPr lang="es-ES_tradnl"/>
        </a:p>
      </dgm:t>
    </dgm:pt>
    <dgm:pt modelId="{E2341AB5-76E1-F44B-813D-533E1347C501}" type="pres">
      <dgm:prSet presAssocID="{9FE2F6BC-6589-1344-B709-4FAD72C346FE}" presName="level3hierChild" presStyleCnt="0"/>
      <dgm:spPr/>
    </dgm:pt>
    <dgm:pt modelId="{5B51E924-45A7-734A-B132-28838BDC83D7}" type="pres">
      <dgm:prSet presAssocID="{7C57563B-76F7-5D4D-AEE6-2455B4BC9059}" presName="conn2-1" presStyleLbl="parChTrans1D2" presStyleIdx="2" presStyleCnt="3"/>
      <dgm:spPr/>
      <dgm:t>
        <a:bodyPr/>
        <a:lstStyle/>
        <a:p>
          <a:endParaRPr lang="es-ES_tradnl"/>
        </a:p>
      </dgm:t>
    </dgm:pt>
    <dgm:pt modelId="{B14CDE66-A163-4B45-B641-F14AD4BAFAF9}" type="pres">
      <dgm:prSet presAssocID="{7C57563B-76F7-5D4D-AEE6-2455B4BC9059}" presName="connTx" presStyleLbl="parChTrans1D2" presStyleIdx="2" presStyleCnt="3"/>
      <dgm:spPr/>
      <dgm:t>
        <a:bodyPr/>
        <a:lstStyle/>
        <a:p>
          <a:endParaRPr lang="es-ES_tradnl"/>
        </a:p>
      </dgm:t>
    </dgm:pt>
    <dgm:pt modelId="{AF85048B-51E6-3E41-9B3D-B56709D161A9}" type="pres">
      <dgm:prSet presAssocID="{C095D937-D6DB-A74B-9A05-0423857B340A}" presName="root2" presStyleCnt="0"/>
      <dgm:spPr/>
    </dgm:pt>
    <dgm:pt modelId="{1994EDB2-45E9-5441-AFC4-F7EA2304D422}" type="pres">
      <dgm:prSet presAssocID="{C095D937-D6DB-A74B-9A05-0423857B340A}" presName="LevelTwoTextNode" presStyleLbl="node2" presStyleIdx="2" presStyleCnt="3" custScaleX="333534" custScaleY="133054">
        <dgm:presLayoutVars>
          <dgm:chPref val="3"/>
        </dgm:presLayoutVars>
      </dgm:prSet>
      <dgm:spPr/>
      <dgm:t>
        <a:bodyPr/>
        <a:lstStyle/>
        <a:p>
          <a:endParaRPr lang="es-ES_tradnl"/>
        </a:p>
      </dgm:t>
    </dgm:pt>
    <dgm:pt modelId="{F696DE9D-6F36-F74C-8E4A-85340E3DCBBF}" type="pres">
      <dgm:prSet presAssocID="{C095D937-D6DB-A74B-9A05-0423857B340A}" presName="level3hierChild" presStyleCnt="0"/>
      <dgm:spPr/>
    </dgm:pt>
  </dgm:ptLst>
  <dgm:cxnLst>
    <dgm:cxn modelId="{879B4759-F9B9-1A43-A7DF-211FB6610824}" type="presOf" srcId="{FADCC598-7FF8-E94C-A40B-0E3BB8A25376}" destId="{17D53F53-34CF-3E40-9556-4A30985A1E26}" srcOrd="0" destOrd="0" presId="urn:microsoft.com/office/officeart/2008/layout/HorizontalMultiLevelHierarchy"/>
    <dgm:cxn modelId="{6A4D4B87-1E31-084C-8942-0AFC28DAD481}" srcId="{0A7AE15C-D195-EF4A-8594-2B6CFE991BC8}" destId="{9FE2F6BC-6589-1344-B709-4FAD72C346FE}" srcOrd="1" destOrd="0" parTransId="{D55B84C0-3552-6946-9ADC-B977B532211F}" sibTransId="{87FB83C2-9AB8-034D-8190-1D27A27F4B7F}"/>
    <dgm:cxn modelId="{9B3223D6-8ABF-B447-AAE5-A06F3A370667}" type="presOf" srcId="{C095D937-D6DB-A74B-9A05-0423857B340A}" destId="{1994EDB2-45E9-5441-AFC4-F7EA2304D422}" srcOrd="0" destOrd="0" presId="urn:microsoft.com/office/officeart/2008/layout/HorizontalMultiLevelHierarchy"/>
    <dgm:cxn modelId="{0FECEFE4-450E-FC44-8F98-87E067F76DF2}" type="presOf" srcId="{9FE2F6BC-6589-1344-B709-4FAD72C346FE}" destId="{75212199-AFC1-AF47-A14B-60AFBC387D2D}" srcOrd="0" destOrd="0" presId="urn:microsoft.com/office/officeart/2008/layout/HorizontalMultiLevelHierarchy"/>
    <dgm:cxn modelId="{043619E5-E8BC-3549-A9CC-E3E3EFC10ACB}" type="presOf" srcId="{7C57563B-76F7-5D4D-AEE6-2455B4BC9059}" destId="{5B51E924-45A7-734A-B132-28838BDC83D7}" srcOrd="0" destOrd="0" presId="urn:microsoft.com/office/officeart/2008/layout/HorizontalMultiLevelHierarchy"/>
    <dgm:cxn modelId="{AE298DC6-B0C6-6A49-A044-8DDA3BF6052A}" type="presOf" srcId="{565E579C-7C42-8B4B-84FE-264F50165635}" destId="{FDEC5EA3-D319-214D-AF7F-454F7E0553D5}" srcOrd="1" destOrd="0" presId="urn:microsoft.com/office/officeart/2008/layout/HorizontalMultiLevelHierarchy"/>
    <dgm:cxn modelId="{FFF306CA-EC10-C34B-8848-3DD4AAD3BF15}" srcId="{0A7AE15C-D195-EF4A-8594-2B6CFE991BC8}" destId="{FADCC598-7FF8-E94C-A40B-0E3BB8A25376}" srcOrd="0" destOrd="0" parTransId="{565E579C-7C42-8B4B-84FE-264F50165635}" sibTransId="{AD0D5D39-504E-E741-A8E9-284A832E79D0}"/>
    <dgm:cxn modelId="{4E9EE27D-C37B-EE4A-A7C7-F8D36B9FFC9C}" type="presOf" srcId="{7BA09584-00AF-944A-AFD5-8964B31206C7}" destId="{DF284E43-47B1-854F-B8C9-89D1128C6DC9}" srcOrd="0" destOrd="0" presId="urn:microsoft.com/office/officeart/2008/layout/HorizontalMultiLevelHierarchy"/>
    <dgm:cxn modelId="{414C2361-7E76-D84D-84A0-2A7CF91D61F7}" type="presOf" srcId="{7C57563B-76F7-5D4D-AEE6-2455B4BC9059}" destId="{B14CDE66-A163-4B45-B641-F14AD4BAFAF9}" srcOrd="1" destOrd="0" presId="urn:microsoft.com/office/officeart/2008/layout/HorizontalMultiLevelHierarchy"/>
    <dgm:cxn modelId="{1050932C-119A-784B-B7A2-5D8DC83E0E47}" srcId="{0A7AE15C-D195-EF4A-8594-2B6CFE991BC8}" destId="{C095D937-D6DB-A74B-9A05-0423857B340A}" srcOrd="2" destOrd="0" parTransId="{7C57563B-76F7-5D4D-AEE6-2455B4BC9059}" sibTransId="{358564CC-0012-1745-97D7-ABB96081A7FE}"/>
    <dgm:cxn modelId="{DDBDB26D-565A-B144-AB94-55E5CA0CEF85}" type="presOf" srcId="{D55B84C0-3552-6946-9ADC-B977B532211F}" destId="{9ED9B333-B02D-2D4A-A5BD-EC3EAE437FBD}" srcOrd="1" destOrd="0" presId="urn:microsoft.com/office/officeart/2008/layout/HorizontalMultiLevelHierarchy"/>
    <dgm:cxn modelId="{028FB15D-DAD3-F341-A1EB-3A8CC6F4FB56}" type="presOf" srcId="{565E579C-7C42-8B4B-84FE-264F50165635}" destId="{81B098EC-5DB6-704E-ADF6-BC02447991DE}" srcOrd="0" destOrd="0" presId="urn:microsoft.com/office/officeart/2008/layout/HorizontalMultiLevelHierarchy"/>
    <dgm:cxn modelId="{AD6358D4-0E34-D743-BD4C-2940025E1A11}" srcId="{7BA09584-00AF-944A-AFD5-8964B31206C7}" destId="{0A7AE15C-D195-EF4A-8594-2B6CFE991BC8}" srcOrd="0" destOrd="0" parTransId="{0CC45D93-AF58-B34E-8777-C569C1983A4E}" sibTransId="{2814A6DA-8081-8F48-BA60-9B9762B2C5DF}"/>
    <dgm:cxn modelId="{30B9EE9F-6997-B046-86CB-66C519D84834}" type="presOf" srcId="{0A7AE15C-D195-EF4A-8594-2B6CFE991BC8}" destId="{20145C2F-8E13-2449-8A33-E461154F607A}" srcOrd="0" destOrd="0" presId="urn:microsoft.com/office/officeart/2008/layout/HorizontalMultiLevelHierarchy"/>
    <dgm:cxn modelId="{94CA5BFF-EEC5-824D-AC2E-C8B11F79229A}" type="presOf" srcId="{D55B84C0-3552-6946-9ADC-B977B532211F}" destId="{27664960-F033-F54C-A0D1-8F60057D87A2}" srcOrd="0" destOrd="0" presId="urn:microsoft.com/office/officeart/2008/layout/HorizontalMultiLevelHierarchy"/>
    <dgm:cxn modelId="{57D89534-E782-F94C-84A7-8D942F445EAF}" type="presParOf" srcId="{DF284E43-47B1-854F-B8C9-89D1128C6DC9}" destId="{985486E5-ACB2-EB49-BD35-0D012EC87299}" srcOrd="0" destOrd="0" presId="urn:microsoft.com/office/officeart/2008/layout/HorizontalMultiLevelHierarchy"/>
    <dgm:cxn modelId="{1C1D004B-8E35-9D45-B110-E0833DE6189A}" type="presParOf" srcId="{985486E5-ACB2-EB49-BD35-0D012EC87299}" destId="{20145C2F-8E13-2449-8A33-E461154F607A}" srcOrd="0" destOrd="0" presId="urn:microsoft.com/office/officeart/2008/layout/HorizontalMultiLevelHierarchy"/>
    <dgm:cxn modelId="{9DE697C1-F855-7049-8D18-F97372205161}" type="presParOf" srcId="{985486E5-ACB2-EB49-BD35-0D012EC87299}" destId="{86377331-D943-574C-A91B-FDB9E05BF505}" srcOrd="1" destOrd="0" presId="urn:microsoft.com/office/officeart/2008/layout/HorizontalMultiLevelHierarchy"/>
    <dgm:cxn modelId="{1317DCED-B19C-9147-80D5-B111BA5D1E13}" type="presParOf" srcId="{86377331-D943-574C-A91B-FDB9E05BF505}" destId="{81B098EC-5DB6-704E-ADF6-BC02447991DE}" srcOrd="0" destOrd="0" presId="urn:microsoft.com/office/officeart/2008/layout/HorizontalMultiLevelHierarchy"/>
    <dgm:cxn modelId="{37DF98F5-F09E-EF42-BD5D-CDE666E65E11}" type="presParOf" srcId="{81B098EC-5DB6-704E-ADF6-BC02447991DE}" destId="{FDEC5EA3-D319-214D-AF7F-454F7E0553D5}" srcOrd="0" destOrd="0" presId="urn:microsoft.com/office/officeart/2008/layout/HorizontalMultiLevelHierarchy"/>
    <dgm:cxn modelId="{1CB32710-9662-3A46-B915-AC7AB4F068BC}" type="presParOf" srcId="{86377331-D943-574C-A91B-FDB9E05BF505}" destId="{15B22DB5-9711-374D-AE6D-89EA76624ED8}" srcOrd="1" destOrd="0" presId="urn:microsoft.com/office/officeart/2008/layout/HorizontalMultiLevelHierarchy"/>
    <dgm:cxn modelId="{011FDDDA-ACB8-8642-AD47-3A8C6F52A4DB}" type="presParOf" srcId="{15B22DB5-9711-374D-AE6D-89EA76624ED8}" destId="{17D53F53-34CF-3E40-9556-4A30985A1E26}" srcOrd="0" destOrd="0" presId="urn:microsoft.com/office/officeart/2008/layout/HorizontalMultiLevelHierarchy"/>
    <dgm:cxn modelId="{C6D42286-CB9A-AA41-9FB8-56A35524E47E}" type="presParOf" srcId="{15B22DB5-9711-374D-AE6D-89EA76624ED8}" destId="{9D015970-7E0E-DE4C-AC46-27B594BC3504}" srcOrd="1" destOrd="0" presId="urn:microsoft.com/office/officeart/2008/layout/HorizontalMultiLevelHierarchy"/>
    <dgm:cxn modelId="{3FD03D16-482A-064C-884E-5230836685A5}" type="presParOf" srcId="{86377331-D943-574C-A91B-FDB9E05BF505}" destId="{27664960-F033-F54C-A0D1-8F60057D87A2}" srcOrd="2" destOrd="0" presId="urn:microsoft.com/office/officeart/2008/layout/HorizontalMultiLevelHierarchy"/>
    <dgm:cxn modelId="{475FFC84-49AA-024F-A29C-C252CEC1EF45}" type="presParOf" srcId="{27664960-F033-F54C-A0D1-8F60057D87A2}" destId="{9ED9B333-B02D-2D4A-A5BD-EC3EAE437FBD}" srcOrd="0" destOrd="0" presId="urn:microsoft.com/office/officeart/2008/layout/HorizontalMultiLevelHierarchy"/>
    <dgm:cxn modelId="{AF1490A7-C934-5540-AECD-46AFAD399FB3}" type="presParOf" srcId="{86377331-D943-574C-A91B-FDB9E05BF505}" destId="{2D6FC42B-814D-D642-92A8-B8F5B861A8E9}" srcOrd="3" destOrd="0" presId="urn:microsoft.com/office/officeart/2008/layout/HorizontalMultiLevelHierarchy"/>
    <dgm:cxn modelId="{A55B315D-85D7-0041-ABCF-8E606DE47BDF}" type="presParOf" srcId="{2D6FC42B-814D-D642-92A8-B8F5B861A8E9}" destId="{75212199-AFC1-AF47-A14B-60AFBC387D2D}" srcOrd="0" destOrd="0" presId="urn:microsoft.com/office/officeart/2008/layout/HorizontalMultiLevelHierarchy"/>
    <dgm:cxn modelId="{88EB2EAF-0CE6-684F-8813-DE1E49BDF5F9}" type="presParOf" srcId="{2D6FC42B-814D-D642-92A8-B8F5B861A8E9}" destId="{E2341AB5-76E1-F44B-813D-533E1347C501}" srcOrd="1" destOrd="0" presId="urn:microsoft.com/office/officeart/2008/layout/HorizontalMultiLevelHierarchy"/>
    <dgm:cxn modelId="{CE8107B5-C534-A14F-8057-F7E05FCB0332}" type="presParOf" srcId="{86377331-D943-574C-A91B-FDB9E05BF505}" destId="{5B51E924-45A7-734A-B132-28838BDC83D7}" srcOrd="4" destOrd="0" presId="urn:microsoft.com/office/officeart/2008/layout/HorizontalMultiLevelHierarchy"/>
    <dgm:cxn modelId="{BD562DC3-84FD-6F4C-8E0A-145D23B8C0EE}" type="presParOf" srcId="{5B51E924-45A7-734A-B132-28838BDC83D7}" destId="{B14CDE66-A163-4B45-B641-F14AD4BAFAF9}" srcOrd="0" destOrd="0" presId="urn:microsoft.com/office/officeart/2008/layout/HorizontalMultiLevelHierarchy"/>
    <dgm:cxn modelId="{B2AE99F9-40DC-4A44-B28A-684CD77B2281}" type="presParOf" srcId="{86377331-D943-574C-A91B-FDB9E05BF505}" destId="{AF85048B-51E6-3E41-9B3D-B56709D161A9}" srcOrd="5" destOrd="0" presId="urn:microsoft.com/office/officeart/2008/layout/HorizontalMultiLevelHierarchy"/>
    <dgm:cxn modelId="{2CE2BBBC-4E6B-1843-82FD-9FFE0E82D17C}" type="presParOf" srcId="{AF85048B-51E6-3E41-9B3D-B56709D161A9}" destId="{1994EDB2-45E9-5441-AFC4-F7EA2304D422}" srcOrd="0" destOrd="0" presId="urn:microsoft.com/office/officeart/2008/layout/HorizontalMultiLevelHierarchy"/>
    <dgm:cxn modelId="{CBC60348-3041-614B-BDED-CBCB450FD862}" type="presParOf" srcId="{AF85048B-51E6-3E41-9B3D-B56709D161A9}" destId="{F696DE9D-6F36-F74C-8E4A-85340E3DCBB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E2FE0-6AF9-164C-A46A-6D5F3E649124}">
      <dsp:nvSpPr>
        <dsp:cNvPr id="0" name=""/>
        <dsp:cNvSpPr/>
      </dsp:nvSpPr>
      <dsp:spPr>
        <a:xfrm rot="2562827">
          <a:off x="4415050" y="3250925"/>
          <a:ext cx="698604" cy="35200"/>
        </a:xfrm>
        <a:custGeom>
          <a:avLst/>
          <a:gdLst/>
          <a:ahLst/>
          <a:cxnLst/>
          <a:rect l="0" t="0" r="0" b="0"/>
          <a:pathLst>
            <a:path>
              <a:moveTo>
                <a:pt x="0" y="17600"/>
              </a:moveTo>
              <a:lnTo>
                <a:pt x="698604" y="1760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2C8EC2-036B-1241-A1C2-FE3043716B5F}">
      <dsp:nvSpPr>
        <dsp:cNvPr id="0" name=""/>
        <dsp:cNvSpPr/>
      </dsp:nvSpPr>
      <dsp:spPr>
        <a:xfrm>
          <a:off x="4507702" y="2295427"/>
          <a:ext cx="777116" cy="35200"/>
        </a:xfrm>
        <a:custGeom>
          <a:avLst/>
          <a:gdLst/>
          <a:ahLst/>
          <a:cxnLst/>
          <a:rect l="0" t="0" r="0" b="0"/>
          <a:pathLst>
            <a:path>
              <a:moveTo>
                <a:pt x="0" y="17600"/>
              </a:moveTo>
              <a:lnTo>
                <a:pt x="777116" y="1760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DBB9F2-7C5A-6443-A3F6-273217931EEA}">
      <dsp:nvSpPr>
        <dsp:cNvPr id="0" name=""/>
        <dsp:cNvSpPr/>
      </dsp:nvSpPr>
      <dsp:spPr>
        <a:xfrm rot="19014695">
          <a:off x="4422725" y="1352151"/>
          <a:ext cx="630159" cy="35200"/>
        </a:xfrm>
        <a:custGeom>
          <a:avLst/>
          <a:gdLst/>
          <a:ahLst/>
          <a:cxnLst/>
          <a:rect l="0" t="0" r="0" b="0"/>
          <a:pathLst>
            <a:path>
              <a:moveTo>
                <a:pt x="0" y="17600"/>
              </a:moveTo>
              <a:lnTo>
                <a:pt x="630159" y="1760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E112A8-76C2-2F47-AC0E-4C99BE190CA5}">
      <dsp:nvSpPr>
        <dsp:cNvPr id="0" name=""/>
        <dsp:cNvSpPr/>
      </dsp:nvSpPr>
      <dsp:spPr>
        <a:xfrm>
          <a:off x="2617515" y="1201153"/>
          <a:ext cx="2223749" cy="2223749"/>
        </a:xfrm>
        <a:prstGeom prst="ellipse">
          <a:avLst/>
        </a:prstGeom>
        <a:blipFill>
          <a:blip xmlns:r="http://schemas.openxmlformats.org/officeDocument/2006/relationships" r:embed="rId1"/>
          <a:srcRect/>
          <a:stretch>
            <a:fillRect l="-16000" r="-16000"/>
          </a:stretch>
        </a:blipFill>
        <a:ln>
          <a:noFill/>
        </a:ln>
        <a:effectLst/>
      </dsp:spPr>
      <dsp:style>
        <a:lnRef idx="0">
          <a:scrgbClr r="0" g="0" b="0"/>
        </a:lnRef>
        <a:fillRef idx="3">
          <a:scrgbClr r="0" g="0" b="0"/>
        </a:fillRef>
        <a:effectRef idx="2">
          <a:scrgbClr r="0" g="0" b="0"/>
        </a:effectRef>
        <a:fontRef idx="minor">
          <a:schemeClr val="lt1"/>
        </a:fontRef>
      </dsp:style>
    </dsp:sp>
    <dsp:sp modelId="{D06AA539-B224-204D-A4F8-CAD184B98AA3}">
      <dsp:nvSpPr>
        <dsp:cNvPr id="0" name=""/>
        <dsp:cNvSpPr/>
      </dsp:nvSpPr>
      <dsp:spPr>
        <a:xfrm>
          <a:off x="4727994" y="926"/>
          <a:ext cx="1519937" cy="1334249"/>
        </a:xfrm>
        <a:prstGeom prst="ellipse">
          <a:avLst/>
        </a:prstGeom>
        <a:blipFill rotWithShape="0">
          <a:blip xmlns:r="http://schemas.openxmlformats.org/officeDocument/2006/relationships" r:embed="rId2"/>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_tradnl" sz="1800" b="1" kern="1200" dirty="0" smtClean="0">
              <a:solidFill>
                <a:schemeClr val="tx1"/>
              </a:solidFill>
              <a:latin typeface="Candara" charset="0"/>
              <a:ea typeface="Candara" charset="0"/>
              <a:cs typeface="Candara" charset="0"/>
            </a:rPr>
            <a:t>Ciencias</a:t>
          </a:r>
          <a:r>
            <a:rPr lang="es-ES_tradnl" sz="1800" b="1" kern="1200" baseline="0" dirty="0" smtClean="0">
              <a:solidFill>
                <a:schemeClr val="tx1"/>
              </a:solidFill>
              <a:latin typeface="Candara" charset="0"/>
              <a:ea typeface="Candara" charset="0"/>
              <a:cs typeface="Candara" charset="0"/>
            </a:rPr>
            <a:t> Naturales</a:t>
          </a:r>
          <a:endParaRPr lang="es-ES_tradnl" sz="1800" b="1" kern="1200" dirty="0">
            <a:solidFill>
              <a:schemeClr val="tx1"/>
            </a:solidFill>
            <a:latin typeface="Candara" charset="0"/>
            <a:ea typeface="Candara" charset="0"/>
            <a:cs typeface="Candara" charset="0"/>
          </a:endParaRPr>
        </a:p>
      </dsp:txBody>
      <dsp:txXfrm>
        <a:off x="4950584" y="196322"/>
        <a:ext cx="1074757" cy="943457"/>
      </dsp:txXfrm>
    </dsp:sp>
    <dsp:sp modelId="{BCF3DE24-2908-EA45-AAB0-D38390BC33A6}">
      <dsp:nvSpPr>
        <dsp:cNvPr id="0" name=""/>
        <dsp:cNvSpPr/>
      </dsp:nvSpPr>
      <dsp:spPr>
        <a:xfrm>
          <a:off x="5284819" y="1645903"/>
          <a:ext cx="1334249" cy="1334249"/>
        </a:xfrm>
        <a:prstGeom prst="ellipse">
          <a:avLst/>
        </a:prstGeom>
        <a:blipFill rotWithShape="0">
          <a:blip xmlns:r="http://schemas.openxmlformats.org/officeDocument/2006/relationships" r:embed="rId2"/>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_tradnl" sz="1800" b="1" kern="1200" dirty="0" smtClean="0">
              <a:solidFill>
                <a:schemeClr val="tx1"/>
              </a:solidFill>
            </a:rPr>
            <a:t>Ciencias Humanas</a:t>
          </a:r>
          <a:endParaRPr lang="es-ES_tradnl" sz="1800" b="1" kern="1200" dirty="0">
            <a:solidFill>
              <a:schemeClr val="tx1"/>
            </a:solidFill>
          </a:endParaRPr>
        </a:p>
      </dsp:txBody>
      <dsp:txXfrm>
        <a:off x="5480215" y="1841299"/>
        <a:ext cx="943457" cy="943457"/>
      </dsp:txXfrm>
    </dsp:sp>
    <dsp:sp modelId="{40FBDE9C-A425-5E44-9192-8FB739EE02AC}">
      <dsp:nvSpPr>
        <dsp:cNvPr id="0" name=""/>
        <dsp:cNvSpPr/>
      </dsp:nvSpPr>
      <dsp:spPr>
        <a:xfrm>
          <a:off x="4844049" y="3290880"/>
          <a:ext cx="1334249" cy="1334249"/>
        </a:xfrm>
        <a:prstGeom prst="ellipse">
          <a:avLst/>
        </a:prstGeom>
        <a:blipFill rotWithShape="0">
          <a:blip xmlns:r="http://schemas.openxmlformats.org/officeDocument/2006/relationships" r:embed="rId2"/>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_tradnl" sz="1800" b="1" kern="1200" dirty="0" smtClean="0">
              <a:solidFill>
                <a:schemeClr val="tx1"/>
              </a:solidFill>
              <a:latin typeface="Candara" charset="0"/>
              <a:ea typeface="Candara" charset="0"/>
              <a:cs typeface="Candara" charset="0"/>
            </a:rPr>
            <a:t>Ciencias sociales</a:t>
          </a:r>
          <a:endParaRPr lang="es-ES_tradnl" sz="1800" b="1" kern="1200" dirty="0">
            <a:solidFill>
              <a:schemeClr val="tx1"/>
            </a:solidFill>
            <a:latin typeface="Candara" charset="0"/>
            <a:ea typeface="Candara" charset="0"/>
            <a:cs typeface="Candara" charset="0"/>
          </a:endParaRPr>
        </a:p>
      </dsp:txBody>
      <dsp:txXfrm>
        <a:off x="5039445" y="3486276"/>
        <a:ext cx="943457" cy="943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1E924-45A7-734A-B132-28838BDC83D7}">
      <dsp:nvSpPr>
        <dsp:cNvPr id="0" name=""/>
        <dsp:cNvSpPr/>
      </dsp:nvSpPr>
      <dsp:spPr>
        <a:xfrm>
          <a:off x="1296838" y="2184074"/>
          <a:ext cx="543383" cy="1321050"/>
        </a:xfrm>
        <a:custGeom>
          <a:avLst/>
          <a:gdLst/>
          <a:ahLst/>
          <a:cxnLst/>
          <a:rect l="0" t="0" r="0" b="0"/>
          <a:pathLst>
            <a:path>
              <a:moveTo>
                <a:pt x="0" y="0"/>
              </a:moveTo>
              <a:lnTo>
                <a:pt x="271691" y="0"/>
              </a:lnTo>
              <a:lnTo>
                <a:pt x="271691" y="1321050"/>
              </a:lnTo>
              <a:lnTo>
                <a:pt x="543383" y="132105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noProof="1"/>
        </a:p>
      </dsp:txBody>
      <dsp:txXfrm>
        <a:off x="1532819" y="2808888"/>
        <a:ext cx="71421" cy="71421"/>
      </dsp:txXfrm>
    </dsp:sp>
    <dsp:sp modelId="{27664960-F033-F54C-A0D1-8F60057D87A2}">
      <dsp:nvSpPr>
        <dsp:cNvPr id="0" name=""/>
        <dsp:cNvSpPr/>
      </dsp:nvSpPr>
      <dsp:spPr>
        <a:xfrm>
          <a:off x="1296838" y="2138354"/>
          <a:ext cx="543383" cy="91440"/>
        </a:xfrm>
        <a:custGeom>
          <a:avLst/>
          <a:gdLst/>
          <a:ahLst/>
          <a:cxnLst/>
          <a:rect l="0" t="0" r="0" b="0"/>
          <a:pathLst>
            <a:path>
              <a:moveTo>
                <a:pt x="0" y="45720"/>
              </a:moveTo>
              <a:lnTo>
                <a:pt x="271691" y="45720"/>
              </a:lnTo>
              <a:lnTo>
                <a:pt x="271691" y="57167"/>
              </a:lnTo>
              <a:lnTo>
                <a:pt x="543383" y="5716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noProof="1"/>
        </a:p>
      </dsp:txBody>
      <dsp:txXfrm>
        <a:off x="1554942" y="2170486"/>
        <a:ext cx="27175" cy="27175"/>
      </dsp:txXfrm>
    </dsp:sp>
    <dsp:sp modelId="{81B098EC-5DB6-704E-ADF6-BC02447991DE}">
      <dsp:nvSpPr>
        <dsp:cNvPr id="0" name=""/>
        <dsp:cNvSpPr/>
      </dsp:nvSpPr>
      <dsp:spPr>
        <a:xfrm>
          <a:off x="1296838" y="874470"/>
          <a:ext cx="543383" cy="1309603"/>
        </a:xfrm>
        <a:custGeom>
          <a:avLst/>
          <a:gdLst/>
          <a:ahLst/>
          <a:cxnLst/>
          <a:rect l="0" t="0" r="0" b="0"/>
          <a:pathLst>
            <a:path>
              <a:moveTo>
                <a:pt x="0" y="1309603"/>
              </a:moveTo>
              <a:lnTo>
                <a:pt x="271691" y="1309603"/>
              </a:lnTo>
              <a:lnTo>
                <a:pt x="271691" y="0"/>
              </a:lnTo>
              <a:lnTo>
                <a:pt x="54338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noProof="1"/>
        </a:p>
      </dsp:txBody>
      <dsp:txXfrm>
        <a:off x="1533083" y="1493826"/>
        <a:ext cx="70892" cy="70892"/>
      </dsp:txXfrm>
    </dsp:sp>
    <dsp:sp modelId="{20145C2F-8E13-2449-8A33-E461154F607A}">
      <dsp:nvSpPr>
        <dsp:cNvPr id="0" name=""/>
        <dsp:cNvSpPr/>
      </dsp:nvSpPr>
      <dsp:spPr>
        <a:xfrm rot="16200000">
          <a:off x="-1297135" y="1769910"/>
          <a:ext cx="4359620" cy="828327"/>
        </a:xfrm>
        <a:prstGeom prst="rect">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_tradnl" sz="2800" b="1" kern="1200" noProof="1" smtClean="0">
              <a:latin typeface="Candara" charset="0"/>
              <a:ea typeface="Candara" charset="0"/>
              <a:cs typeface="Candara" charset="0"/>
            </a:rPr>
            <a:t>LA RELIGIOSIDAD Y SUS MEDIACIONES</a:t>
          </a:r>
          <a:endParaRPr lang="es-ES_tradnl" sz="2800" b="1" kern="1200" noProof="1">
            <a:latin typeface="Candara" charset="0"/>
            <a:ea typeface="Candara" charset="0"/>
            <a:cs typeface="Candara" charset="0"/>
          </a:endParaRPr>
        </a:p>
      </dsp:txBody>
      <dsp:txXfrm>
        <a:off x="-1297135" y="1769910"/>
        <a:ext cx="4359620" cy="828327"/>
      </dsp:txXfrm>
    </dsp:sp>
    <dsp:sp modelId="{17D53F53-34CF-3E40-9556-4A30985A1E26}">
      <dsp:nvSpPr>
        <dsp:cNvPr id="0" name=""/>
        <dsp:cNvSpPr/>
      </dsp:nvSpPr>
      <dsp:spPr>
        <a:xfrm>
          <a:off x="1840221" y="311961"/>
          <a:ext cx="9062652" cy="1125018"/>
        </a:xfrm>
        <a:prstGeom prst="rect">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_tradnl" sz="2200" kern="1200" noProof="1" smtClean="0">
              <a:latin typeface="Candara" charset="0"/>
              <a:ea typeface="Candara" charset="0"/>
              <a:cs typeface="Candara" charset="0"/>
            </a:rPr>
            <a:t>No hay actitud de fe sin mediaciones. Las mediaciones se traducen en lenguajes culturales: po</a:t>
          </a:r>
          <a:r>
            <a:rPr lang="es-ES" sz="2200" kern="1200" noProof="1" smtClean="0">
              <a:latin typeface="Candara" charset="0"/>
              <a:ea typeface="Candara" charset="0"/>
              <a:cs typeface="Candara" charset="0"/>
            </a:rPr>
            <a:t>éticos-narrativos</a:t>
          </a:r>
          <a:r>
            <a:rPr lang="es-ES" sz="2200" kern="1200" baseline="0" noProof="1" smtClean="0">
              <a:latin typeface="Candara" charset="0"/>
              <a:ea typeface="Candara" charset="0"/>
              <a:cs typeface="Candara" charset="0"/>
            </a:rPr>
            <a:t> (mitos) dramático – litúrgico (ritos), éticos, doctrinales.</a:t>
          </a:r>
          <a:endParaRPr lang="es-ES_tradnl" sz="2200" kern="1200" noProof="1">
            <a:latin typeface="Candara" charset="0"/>
            <a:ea typeface="Candara" charset="0"/>
            <a:cs typeface="Candara" charset="0"/>
          </a:endParaRPr>
        </a:p>
      </dsp:txBody>
      <dsp:txXfrm>
        <a:off x="1840221" y="311961"/>
        <a:ext cx="9062652" cy="1125018"/>
      </dsp:txXfrm>
    </dsp:sp>
    <dsp:sp modelId="{75212199-AFC1-AF47-A14B-60AFBC387D2D}">
      <dsp:nvSpPr>
        <dsp:cNvPr id="0" name=""/>
        <dsp:cNvSpPr/>
      </dsp:nvSpPr>
      <dsp:spPr>
        <a:xfrm>
          <a:off x="1840221" y="1644062"/>
          <a:ext cx="9062652" cy="1102918"/>
        </a:xfrm>
        <a:prstGeom prst="rect">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_tradnl" sz="2200" kern="1200" noProof="1" smtClean="0">
              <a:latin typeface="Candara" charset="0"/>
              <a:ea typeface="Candara" charset="0"/>
              <a:cs typeface="Candara" charset="0"/>
            </a:rPr>
            <a:t>La pregunta religiosa no es independiente de las operacines de la conciencia, operaciones que son: experimentar, entender, valorar y decidir;</a:t>
          </a:r>
          <a:r>
            <a:rPr lang="es-ES_tradnl" sz="2200" kern="1200" baseline="0" noProof="1" smtClean="0">
              <a:latin typeface="Candara" charset="0"/>
              <a:ea typeface="Candara" charset="0"/>
              <a:cs typeface="Candara" charset="0"/>
            </a:rPr>
            <a:t> aunque no s</a:t>
          </a:r>
          <a:r>
            <a:rPr lang="es-ES" sz="2200" kern="1200" baseline="0" noProof="1" smtClean="0">
              <a:latin typeface="Candara" charset="0"/>
              <a:ea typeface="Candara" charset="0"/>
              <a:cs typeface="Candara" charset="0"/>
            </a:rPr>
            <a:t>ólo depende de esas operaciones.</a:t>
          </a:r>
          <a:endParaRPr lang="es-ES_tradnl" sz="2200" kern="1200" noProof="1">
            <a:latin typeface="Candara" charset="0"/>
            <a:ea typeface="Candara" charset="0"/>
            <a:cs typeface="Candara" charset="0"/>
          </a:endParaRPr>
        </a:p>
      </dsp:txBody>
      <dsp:txXfrm>
        <a:off x="1840221" y="1644062"/>
        <a:ext cx="9062652" cy="1102918"/>
      </dsp:txXfrm>
    </dsp:sp>
    <dsp:sp modelId="{1994EDB2-45E9-5441-AFC4-F7EA2304D422}">
      <dsp:nvSpPr>
        <dsp:cNvPr id="0" name=""/>
        <dsp:cNvSpPr/>
      </dsp:nvSpPr>
      <dsp:spPr>
        <a:xfrm>
          <a:off x="1840221" y="2954062"/>
          <a:ext cx="9061837" cy="1102123"/>
        </a:xfrm>
        <a:prstGeom prst="rect">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_tradnl" sz="2200" kern="1200" noProof="1" smtClean="0">
              <a:latin typeface="Candara" charset="0"/>
              <a:ea typeface="Candara" charset="0"/>
              <a:cs typeface="Candara" charset="0"/>
            </a:rPr>
            <a:t>El pensamiento religioso es tambi</a:t>
          </a:r>
          <a:r>
            <a:rPr lang="es-ES" sz="2200" kern="1200" noProof="1" smtClean="0">
              <a:latin typeface="Candara" charset="0"/>
              <a:ea typeface="Candara" charset="0"/>
              <a:cs typeface="Candara" charset="0"/>
            </a:rPr>
            <a:t>én una construcción social, lingüística y culturalmente realziada. Y en la Escuela Católica se trata de educar para un pensamiento religioso.</a:t>
          </a:r>
          <a:endParaRPr lang="es-ES_tradnl" sz="2200" kern="1200" noProof="1">
            <a:latin typeface="Candara" charset="0"/>
            <a:ea typeface="Candara" charset="0"/>
            <a:cs typeface="Candara" charset="0"/>
          </a:endParaRPr>
        </a:p>
      </dsp:txBody>
      <dsp:txXfrm>
        <a:off x="1840221" y="2954062"/>
        <a:ext cx="9061837" cy="110212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6CD2D-2569-C343-A645-1CD836B73BF7}" type="datetimeFigureOut">
              <a:rPr lang="es-ES_tradnl" smtClean="0"/>
              <a:t>10/4/16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82595-4648-CB43-ACEE-F9EABF00C6A4}" type="slidenum">
              <a:rPr lang="es-ES_tradnl" smtClean="0"/>
              <a:t>‹Nr.›</a:t>
            </a:fld>
            <a:endParaRPr lang="es-ES_tradnl"/>
          </a:p>
        </p:txBody>
      </p:sp>
    </p:spTree>
    <p:extLst>
      <p:ext uri="{BB962C8B-B14F-4D97-AF65-F5344CB8AC3E}">
        <p14:creationId xmlns:p14="http://schemas.microsoft.com/office/powerpoint/2010/main" val="200090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6</a:t>
            </a:fld>
            <a:endParaRPr lang="es-ES_tradnl"/>
          </a:p>
        </p:txBody>
      </p:sp>
    </p:spTree>
    <p:extLst>
      <p:ext uri="{BB962C8B-B14F-4D97-AF65-F5344CB8AC3E}">
        <p14:creationId xmlns:p14="http://schemas.microsoft.com/office/powerpoint/2010/main" val="175815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15</a:t>
            </a:fld>
            <a:endParaRPr lang="es-ES_tradnl"/>
          </a:p>
        </p:txBody>
      </p:sp>
    </p:spTree>
    <p:extLst>
      <p:ext uri="{BB962C8B-B14F-4D97-AF65-F5344CB8AC3E}">
        <p14:creationId xmlns:p14="http://schemas.microsoft.com/office/powerpoint/2010/main" val="1536639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16</a:t>
            </a:fld>
            <a:endParaRPr lang="es-ES_tradnl"/>
          </a:p>
        </p:txBody>
      </p:sp>
    </p:spTree>
    <p:extLst>
      <p:ext uri="{BB962C8B-B14F-4D97-AF65-F5344CB8AC3E}">
        <p14:creationId xmlns:p14="http://schemas.microsoft.com/office/powerpoint/2010/main" val="200470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17</a:t>
            </a:fld>
            <a:endParaRPr lang="es-ES_tradnl"/>
          </a:p>
        </p:txBody>
      </p:sp>
    </p:spTree>
    <p:extLst>
      <p:ext uri="{BB962C8B-B14F-4D97-AF65-F5344CB8AC3E}">
        <p14:creationId xmlns:p14="http://schemas.microsoft.com/office/powerpoint/2010/main" val="1620371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18</a:t>
            </a:fld>
            <a:endParaRPr lang="es-ES_tradnl"/>
          </a:p>
        </p:txBody>
      </p:sp>
    </p:spTree>
    <p:extLst>
      <p:ext uri="{BB962C8B-B14F-4D97-AF65-F5344CB8AC3E}">
        <p14:creationId xmlns:p14="http://schemas.microsoft.com/office/powerpoint/2010/main" val="101875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19</a:t>
            </a:fld>
            <a:endParaRPr lang="es-ES_tradnl"/>
          </a:p>
        </p:txBody>
      </p:sp>
    </p:spTree>
    <p:extLst>
      <p:ext uri="{BB962C8B-B14F-4D97-AF65-F5344CB8AC3E}">
        <p14:creationId xmlns:p14="http://schemas.microsoft.com/office/powerpoint/2010/main" val="156420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20</a:t>
            </a:fld>
            <a:endParaRPr lang="es-ES_tradnl"/>
          </a:p>
        </p:txBody>
      </p:sp>
    </p:spTree>
    <p:extLst>
      <p:ext uri="{BB962C8B-B14F-4D97-AF65-F5344CB8AC3E}">
        <p14:creationId xmlns:p14="http://schemas.microsoft.com/office/powerpoint/2010/main" val="1390160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21</a:t>
            </a:fld>
            <a:endParaRPr lang="es-ES_tradnl"/>
          </a:p>
        </p:txBody>
      </p:sp>
    </p:spTree>
    <p:extLst>
      <p:ext uri="{BB962C8B-B14F-4D97-AF65-F5344CB8AC3E}">
        <p14:creationId xmlns:p14="http://schemas.microsoft.com/office/powerpoint/2010/main" val="2096903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22</a:t>
            </a:fld>
            <a:endParaRPr lang="es-ES_tradnl"/>
          </a:p>
        </p:txBody>
      </p:sp>
    </p:spTree>
    <p:extLst>
      <p:ext uri="{BB962C8B-B14F-4D97-AF65-F5344CB8AC3E}">
        <p14:creationId xmlns:p14="http://schemas.microsoft.com/office/powerpoint/2010/main" val="1875445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23</a:t>
            </a:fld>
            <a:endParaRPr lang="es-ES_tradnl"/>
          </a:p>
        </p:txBody>
      </p:sp>
    </p:spTree>
    <p:extLst>
      <p:ext uri="{BB962C8B-B14F-4D97-AF65-F5344CB8AC3E}">
        <p14:creationId xmlns:p14="http://schemas.microsoft.com/office/powerpoint/2010/main" val="213600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24</a:t>
            </a:fld>
            <a:endParaRPr lang="es-ES_tradnl"/>
          </a:p>
        </p:txBody>
      </p:sp>
    </p:spTree>
    <p:extLst>
      <p:ext uri="{BB962C8B-B14F-4D97-AF65-F5344CB8AC3E}">
        <p14:creationId xmlns:p14="http://schemas.microsoft.com/office/powerpoint/2010/main" val="195555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7</a:t>
            </a:fld>
            <a:endParaRPr lang="es-ES_tradnl"/>
          </a:p>
        </p:txBody>
      </p:sp>
    </p:spTree>
    <p:extLst>
      <p:ext uri="{BB962C8B-B14F-4D97-AF65-F5344CB8AC3E}">
        <p14:creationId xmlns:p14="http://schemas.microsoft.com/office/powerpoint/2010/main" val="1794793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25</a:t>
            </a:fld>
            <a:endParaRPr lang="es-ES_tradnl"/>
          </a:p>
        </p:txBody>
      </p:sp>
    </p:spTree>
    <p:extLst>
      <p:ext uri="{BB962C8B-B14F-4D97-AF65-F5344CB8AC3E}">
        <p14:creationId xmlns:p14="http://schemas.microsoft.com/office/powerpoint/2010/main" val="123706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26</a:t>
            </a:fld>
            <a:endParaRPr lang="es-ES_tradnl"/>
          </a:p>
        </p:txBody>
      </p:sp>
    </p:spTree>
    <p:extLst>
      <p:ext uri="{BB962C8B-B14F-4D97-AF65-F5344CB8AC3E}">
        <p14:creationId xmlns:p14="http://schemas.microsoft.com/office/powerpoint/2010/main" val="235767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27</a:t>
            </a:fld>
            <a:endParaRPr lang="es-ES_tradnl"/>
          </a:p>
        </p:txBody>
      </p:sp>
    </p:spTree>
    <p:extLst>
      <p:ext uri="{BB962C8B-B14F-4D97-AF65-F5344CB8AC3E}">
        <p14:creationId xmlns:p14="http://schemas.microsoft.com/office/powerpoint/2010/main" val="1432783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28</a:t>
            </a:fld>
            <a:endParaRPr lang="es-ES_tradnl"/>
          </a:p>
        </p:txBody>
      </p:sp>
    </p:spTree>
    <p:extLst>
      <p:ext uri="{BB962C8B-B14F-4D97-AF65-F5344CB8AC3E}">
        <p14:creationId xmlns:p14="http://schemas.microsoft.com/office/powerpoint/2010/main" val="381955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29</a:t>
            </a:fld>
            <a:endParaRPr lang="es-ES_tradnl"/>
          </a:p>
        </p:txBody>
      </p:sp>
    </p:spTree>
    <p:extLst>
      <p:ext uri="{BB962C8B-B14F-4D97-AF65-F5344CB8AC3E}">
        <p14:creationId xmlns:p14="http://schemas.microsoft.com/office/powerpoint/2010/main" val="1462311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30</a:t>
            </a:fld>
            <a:endParaRPr lang="es-ES_tradnl"/>
          </a:p>
        </p:txBody>
      </p:sp>
    </p:spTree>
    <p:extLst>
      <p:ext uri="{BB962C8B-B14F-4D97-AF65-F5344CB8AC3E}">
        <p14:creationId xmlns:p14="http://schemas.microsoft.com/office/powerpoint/2010/main" val="417630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31</a:t>
            </a:fld>
            <a:endParaRPr lang="es-ES_tradnl"/>
          </a:p>
        </p:txBody>
      </p:sp>
    </p:spTree>
    <p:extLst>
      <p:ext uri="{BB962C8B-B14F-4D97-AF65-F5344CB8AC3E}">
        <p14:creationId xmlns:p14="http://schemas.microsoft.com/office/powerpoint/2010/main" val="815268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32</a:t>
            </a:fld>
            <a:endParaRPr lang="es-ES_tradnl"/>
          </a:p>
        </p:txBody>
      </p:sp>
    </p:spTree>
    <p:extLst>
      <p:ext uri="{BB962C8B-B14F-4D97-AF65-F5344CB8AC3E}">
        <p14:creationId xmlns:p14="http://schemas.microsoft.com/office/powerpoint/2010/main" val="2056030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33</a:t>
            </a:fld>
            <a:endParaRPr lang="es-ES_tradnl"/>
          </a:p>
        </p:txBody>
      </p:sp>
    </p:spTree>
    <p:extLst>
      <p:ext uri="{BB962C8B-B14F-4D97-AF65-F5344CB8AC3E}">
        <p14:creationId xmlns:p14="http://schemas.microsoft.com/office/powerpoint/2010/main" val="61724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8</a:t>
            </a:fld>
            <a:endParaRPr lang="es-ES_tradnl"/>
          </a:p>
        </p:txBody>
      </p:sp>
    </p:spTree>
    <p:extLst>
      <p:ext uri="{BB962C8B-B14F-4D97-AF65-F5344CB8AC3E}">
        <p14:creationId xmlns:p14="http://schemas.microsoft.com/office/powerpoint/2010/main" val="129092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9</a:t>
            </a:fld>
            <a:endParaRPr lang="es-ES_tradnl"/>
          </a:p>
        </p:txBody>
      </p:sp>
    </p:spTree>
    <p:extLst>
      <p:ext uri="{BB962C8B-B14F-4D97-AF65-F5344CB8AC3E}">
        <p14:creationId xmlns:p14="http://schemas.microsoft.com/office/powerpoint/2010/main" val="163378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10</a:t>
            </a:fld>
            <a:endParaRPr lang="es-ES_tradnl"/>
          </a:p>
        </p:txBody>
      </p:sp>
    </p:spTree>
    <p:extLst>
      <p:ext uri="{BB962C8B-B14F-4D97-AF65-F5344CB8AC3E}">
        <p14:creationId xmlns:p14="http://schemas.microsoft.com/office/powerpoint/2010/main" val="70159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11</a:t>
            </a:fld>
            <a:endParaRPr lang="es-ES_tradnl"/>
          </a:p>
        </p:txBody>
      </p:sp>
    </p:spTree>
    <p:extLst>
      <p:ext uri="{BB962C8B-B14F-4D97-AF65-F5344CB8AC3E}">
        <p14:creationId xmlns:p14="http://schemas.microsoft.com/office/powerpoint/2010/main" val="148595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12</a:t>
            </a:fld>
            <a:endParaRPr lang="es-ES_tradnl"/>
          </a:p>
        </p:txBody>
      </p:sp>
    </p:spTree>
    <p:extLst>
      <p:ext uri="{BB962C8B-B14F-4D97-AF65-F5344CB8AC3E}">
        <p14:creationId xmlns:p14="http://schemas.microsoft.com/office/powerpoint/2010/main" val="190128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13</a:t>
            </a:fld>
            <a:endParaRPr lang="es-ES_tradnl"/>
          </a:p>
        </p:txBody>
      </p:sp>
    </p:spTree>
    <p:extLst>
      <p:ext uri="{BB962C8B-B14F-4D97-AF65-F5344CB8AC3E}">
        <p14:creationId xmlns:p14="http://schemas.microsoft.com/office/powerpoint/2010/main" val="99366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6F82595-4648-CB43-ACEE-F9EABF00C6A4}" type="slidenum">
              <a:rPr lang="es-ES_tradnl" smtClean="0"/>
              <a:t>14</a:t>
            </a:fld>
            <a:endParaRPr lang="es-ES_tradnl"/>
          </a:p>
        </p:txBody>
      </p:sp>
    </p:spTree>
    <p:extLst>
      <p:ext uri="{BB962C8B-B14F-4D97-AF65-F5344CB8AC3E}">
        <p14:creationId xmlns:p14="http://schemas.microsoft.com/office/powerpoint/2010/main" val="740446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476088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383433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91743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812287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82737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56965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48239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70025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75511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42100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B4B91B4-8D55-764E-9018-E7A927936739}" type="datetimeFigureOut">
              <a:rPr lang="es-ES_tradnl" smtClean="0"/>
              <a:t>10/4/16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9673462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B91B4-8D55-764E-9018-E7A927936739}" type="datetimeFigureOut">
              <a:rPr lang="es-ES_tradnl" smtClean="0"/>
              <a:t>10/4/16</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27E67-ECD8-B449-936D-88B28243C5C1}" type="slidenum">
              <a:rPr lang="es-ES_tradnl" smtClean="0"/>
              <a:t>‹Nr.›</a:t>
            </a:fld>
            <a:endParaRPr lang="es-ES_tradnl"/>
          </a:p>
        </p:txBody>
      </p:sp>
    </p:spTree>
    <p:extLst>
      <p:ext uri="{BB962C8B-B14F-4D97-AF65-F5344CB8AC3E}">
        <p14:creationId xmlns:p14="http://schemas.microsoft.com/office/powerpoint/2010/main" val="150174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hyperlink" Target="../../BIBLIOTECA/7.%20VIDEOS/Caridad,%20espiral%20sin%20fin.mp4"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hyperlink" Target="../../BIBLIOTECA/7.%20VIDEOS/%20La%20lengua%20de%20las%20mariposas%20-%20clase%20de%20ciencias.mp4"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hyperlink" Target="../../BIBLIOTECA/7.%20VIDEOS/El%20club%20de%20los%20emperadores.mp4"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tiff"/></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hyperlink" Target="../../BIBLIOTECA/7.%20VIDEOS/Educar%20la%20interioridad.mp4"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hyperlink" Target="../../BIBLIOTECA/7.%20VIDEOS/Diarios%20de%20la%20calle%20-%20Estoy%20en%20casa.mp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10201" y="4984153"/>
            <a:ext cx="13140647" cy="1754326"/>
          </a:xfrm>
          <a:prstGeom prst="rect">
            <a:avLst/>
          </a:prstGeom>
          <a:noFill/>
        </p:spPr>
        <p:txBody>
          <a:bodyPr wrap="square" rtlCol="0">
            <a:spAutoFit/>
          </a:bodyPr>
          <a:lstStyle/>
          <a:p>
            <a:pPr algn="ctr"/>
            <a:r>
              <a:rPr lang="es-ES_tradnl" sz="5400" b="1" dirty="0" smtClean="0">
                <a:latin typeface="Chalkduster" charset="0"/>
                <a:ea typeface="Chalkduster" charset="0"/>
                <a:cs typeface="Chalkduster" charset="0"/>
              </a:rPr>
              <a:t>UNA MIRADA </a:t>
            </a:r>
          </a:p>
          <a:p>
            <a:pPr algn="ctr"/>
            <a:r>
              <a:rPr lang="es-ES_tradnl" sz="5400" b="1" dirty="0" smtClean="0">
                <a:latin typeface="Chalkduster" charset="0"/>
                <a:ea typeface="Chalkduster" charset="0"/>
                <a:cs typeface="Chalkduster" charset="0"/>
              </a:rPr>
              <a:t>A LA PASTORAL EDUCATIVA</a:t>
            </a:r>
            <a:endParaRPr lang="es-ES_tradnl" sz="5400" b="1" dirty="0">
              <a:latin typeface="Chalkduster" charset="0"/>
              <a:ea typeface="Chalkduster" charset="0"/>
              <a:cs typeface="Chalkduster" charset="0"/>
            </a:endParaRPr>
          </a:p>
        </p:txBody>
      </p:sp>
      <p:pic>
        <p:nvPicPr>
          <p:cNvPr id="3" name="Imagen 2"/>
          <p:cNvPicPr>
            <a:picLocks noChangeAspect="1"/>
          </p:cNvPicPr>
          <p:nvPr/>
        </p:nvPicPr>
        <p:blipFill>
          <a:blip r:embed="rId2"/>
          <a:stretch>
            <a:fillRect/>
          </a:stretch>
        </p:blipFill>
        <p:spPr>
          <a:xfrm>
            <a:off x="187568" y="91495"/>
            <a:ext cx="11769969" cy="4729622"/>
          </a:xfrm>
          <a:prstGeom prst="rect">
            <a:avLst/>
          </a:prstGeom>
        </p:spPr>
      </p:pic>
    </p:spTree>
    <p:extLst>
      <p:ext uri="{BB962C8B-B14F-4D97-AF65-F5344CB8AC3E}">
        <p14:creationId xmlns:p14="http://schemas.microsoft.com/office/powerpoint/2010/main" val="98073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sp>
        <p:nvSpPr>
          <p:cNvPr id="3" name="CuadroTexto 2"/>
          <p:cNvSpPr txBox="1"/>
          <p:nvPr/>
        </p:nvSpPr>
        <p:spPr>
          <a:xfrm>
            <a:off x="328246" y="1805354"/>
            <a:ext cx="6166339" cy="4524315"/>
          </a:xfrm>
          <a:prstGeom prst="rect">
            <a:avLst/>
          </a:prstGeom>
          <a:noFill/>
        </p:spPr>
        <p:txBody>
          <a:bodyPr wrap="square" rtlCol="0">
            <a:spAutoFit/>
          </a:bodyPr>
          <a:lstStyle/>
          <a:p>
            <a:pPr algn="just"/>
            <a:r>
              <a:rPr lang="es-ES_tradnl" sz="2400" b="1" noProof="1" smtClean="0">
                <a:latin typeface="Candara" charset="0"/>
                <a:ea typeface="Candara" charset="0"/>
                <a:cs typeface="Candara" charset="0"/>
              </a:rPr>
              <a:t>3. Espacios de explicitaci</a:t>
            </a:r>
            <a:r>
              <a:rPr lang="es-ES" sz="2400" b="1" noProof="1" smtClean="0">
                <a:latin typeface="Candara" charset="0"/>
                <a:ea typeface="Candara" charset="0"/>
                <a:cs typeface="Candara" charset="0"/>
              </a:rPr>
              <a:t>ón del evangelio</a:t>
            </a:r>
            <a:r>
              <a:rPr lang="es-ES" sz="2400" noProof="1" smtClean="0">
                <a:latin typeface="Candara" charset="0"/>
                <a:ea typeface="Candara" charset="0"/>
                <a:cs typeface="Candara" charset="0"/>
              </a:rPr>
              <a:t>. </a:t>
            </a:r>
            <a:r>
              <a:rPr lang="es-ES" sz="2400" noProof="1" smtClean="0">
                <a:solidFill>
                  <a:srgbClr val="C00000"/>
                </a:solidFill>
                <a:latin typeface="Candara" charset="0"/>
                <a:ea typeface="Candara" charset="0"/>
                <a:cs typeface="Candara" charset="0"/>
              </a:rPr>
              <a:t>Una pastoral misionera en todos los rincones de la escuela. </a:t>
            </a:r>
            <a:r>
              <a:rPr lang="es-ES" sz="2400" noProof="1" smtClean="0">
                <a:latin typeface="Candara" charset="0"/>
                <a:ea typeface="Candara" charset="0"/>
                <a:cs typeface="Candara" charset="0"/>
              </a:rPr>
              <a:t>Espacios permanente o en tiempos significativos. </a:t>
            </a:r>
          </a:p>
          <a:p>
            <a:pPr algn="just"/>
            <a:endParaRPr lang="es-ES" sz="2400" noProof="1">
              <a:latin typeface="Candara" charset="0"/>
              <a:ea typeface="Candara" charset="0"/>
              <a:cs typeface="Candara" charset="0"/>
            </a:endParaRPr>
          </a:p>
          <a:p>
            <a:pPr algn="just"/>
            <a:r>
              <a:rPr lang="es-ES" sz="2400" b="1" noProof="1" smtClean="0">
                <a:latin typeface="Candara" charset="0"/>
                <a:ea typeface="Candara" charset="0"/>
                <a:cs typeface="Candara" charset="0"/>
              </a:rPr>
              <a:t>4. Ejes y contenidos transversales</a:t>
            </a:r>
            <a:r>
              <a:rPr lang="es-ES" sz="2400" noProof="1">
                <a:latin typeface="Candara" charset="0"/>
                <a:ea typeface="Candara" charset="0"/>
                <a:cs typeface="Candara" charset="0"/>
              </a:rPr>
              <a:t>.</a:t>
            </a:r>
            <a:r>
              <a:rPr lang="es-ES" sz="2400" noProof="1" smtClean="0">
                <a:latin typeface="Candara" charset="0"/>
                <a:ea typeface="Candara" charset="0"/>
                <a:cs typeface="Candara" charset="0"/>
              </a:rPr>
              <a:t> Son la </a:t>
            </a:r>
            <a:r>
              <a:rPr lang="es-ES" sz="2400" noProof="1" smtClean="0">
                <a:solidFill>
                  <a:srgbClr val="C00000"/>
                </a:solidFill>
                <a:latin typeface="Candara" charset="0"/>
                <a:ea typeface="Candara" charset="0"/>
                <a:cs typeface="Candara" charset="0"/>
              </a:rPr>
              <a:t>marca ética del proyecto educativo eangelizador. </a:t>
            </a:r>
            <a:r>
              <a:rPr lang="es-ES" sz="2400" noProof="1" smtClean="0">
                <a:latin typeface="Candara" charset="0"/>
                <a:ea typeface="Candara" charset="0"/>
                <a:cs typeface="Candara" charset="0"/>
              </a:rPr>
              <a:t>Pueden ser un lema anual que es trabajado de muchas formas, pueden ser algunos contenidos especiales trabajados por todos, puede ser un tiempo del año en que todos se concentran sobre algo específico.</a:t>
            </a:r>
            <a:endParaRPr lang="es-ES_tradnl" sz="2400" noProof="1">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6616556" y="1890444"/>
            <a:ext cx="5083075" cy="4356243"/>
          </a:xfrm>
          <a:prstGeom prst="rect">
            <a:avLst/>
          </a:prstGeom>
        </p:spPr>
      </p:pic>
    </p:spTree>
    <p:extLst>
      <p:ext uri="{BB962C8B-B14F-4D97-AF65-F5344CB8AC3E}">
        <p14:creationId xmlns:p14="http://schemas.microsoft.com/office/powerpoint/2010/main" val="150508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2. UN HORIZONTE PARA LA PASTORAL EDUCATIVA</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861645" y="1683988"/>
            <a:ext cx="10128739" cy="3837799"/>
          </a:xfrm>
          <a:prstGeom prst="rect">
            <a:avLst/>
          </a:prstGeom>
        </p:spPr>
      </p:pic>
      <p:sp>
        <p:nvSpPr>
          <p:cNvPr id="3" name="CuadroTexto 2"/>
          <p:cNvSpPr txBox="1"/>
          <p:nvPr/>
        </p:nvSpPr>
        <p:spPr>
          <a:xfrm>
            <a:off x="328246" y="5630307"/>
            <a:ext cx="11195539" cy="1200329"/>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En la Escuela </a:t>
            </a:r>
            <a:r>
              <a:rPr lang="es-ES_tradnl" sz="2400" dirty="0" err="1" smtClean="0">
                <a:latin typeface="Candara" charset="0"/>
                <a:ea typeface="Candara" charset="0"/>
                <a:cs typeface="Candara" charset="0"/>
              </a:rPr>
              <a:t>Cat</a:t>
            </a:r>
            <a:r>
              <a:rPr lang="es-ES" sz="2400" dirty="0" smtClean="0">
                <a:latin typeface="Candara" charset="0"/>
                <a:ea typeface="Candara" charset="0"/>
                <a:cs typeface="Candara" charset="0"/>
              </a:rPr>
              <a:t>ólica, </a:t>
            </a:r>
            <a:r>
              <a:rPr lang="es-ES" sz="2400" dirty="0" smtClean="0">
                <a:solidFill>
                  <a:srgbClr val="C00000"/>
                </a:solidFill>
                <a:latin typeface="Candara" charset="0"/>
                <a:ea typeface="Candara" charset="0"/>
                <a:cs typeface="Candara" charset="0"/>
              </a:rPr>
              <a:t>Jesús es la clave</a:t>
            </a:r>
            <a:r>
              <a:rPr lang="es-ES" sz="2400" dirty="0" smtClean="0">
                <a:latin typeface="Candara" charset="0"/>
                <a:ea typeface="Candara" charset="0"/>
                <a:cs typeface="Candara" charset="0"/>
              </a:rPr>
              <a:t>, su propuesta es la llave que permite la </a:t>
            </a:r>
            <a:r>
              <a:rPr lang="es-ES" sz="2400" dirty="0" smtClean="0">
                <a:solidFill>
                  <a:srgbClr val="C00000"/>
                </a:solidFill>
                <a:latin typeface="Candara" charset="0"/>
                <a:ea typeface="Candara" charset="0"/>
                <a:cs typeface="Candara" charset="0"/>
              </a:rPr>
              <a:t>resignificación</a:t>
            </a:r>
            <a:r>
              <a:rPr lang="es-ES" sz="2400" dirty="0" smtClean="0">
                <a:latin typeface="Candara" charset="0"/>
                <a:ea typeface="Candara" charset="0"/>
                <a:cs typeface="Candara" charset="0"/>
              </a:rPr>
              <a:t> de los saberes, la </a:t>
            </a:r>
            <a:r>
              <a:rPr lang="es-ES" sz="2400" dirty="0" smtClean="0">
                <a:solidFill>
                  <a:srgbClr val="C00000"/>
                </a:solidFill>
                <a:latin typeface="Candara" charset="0"/>
                <a:ea typeface="Candara" charset="0"/>
                <a:cs typeface="Candara" charset="0"/>
              </a:rPr>
              <a:t>reorientación</a:t>
            </a:r>
            <a:r>
              <a:rPr lang="es-ES" sz="2400" dirty="0" smtClean="0">
                <a:latin typeface="Candara" charset="0"/>
                <a:ea typeface="Candara" charset="0"/>
                <a:cs typeface="Candara" charset="0"/>
              </a:rPr>
              <a:t> de la acción y la </a:t>
            </a:r>
            <a:r>
              <a:rPr lang="es-ES" sz="2400" dirty="0" smtClean="0">
                <a:solidFill>
                  <a:srgbClr val="C00000"/>
                </a:solidFill>
                <a:latin typeface="Candara" charset="0"/>
                <a:ea typeface="Candara" charset="0"/>
                <a:cs typeface="Candara" charset="0"/>
              </a:rPr>
              <a:t>apertura de un horizonte </a:t>
            </a:r>
            <a:r>
              <a:rPr lang="es-ES" sz="2400" dirty="0" smtClean="0">
                <a:latin typeface="Candara" charset="0"/>
                <a:ea typeface="Candara" charset="0"/>
                <a:cs typeface="Candara" charset="0"/>
              </a:rPr>
              <a:t>de esperanza – trascendencia.</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100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2. UN HORIZONTE PARA LA PASTORAL EDUCATIVA</a:t>
            </a:r>
            <a:endParaRPr lang="es-ES_tradnl" sz="3600" b="1" dirty="0">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6576646" y="2900176"/>
            <a:ext cx="5122985" cy="3526292"/>
          </a:xfrm>
          <a:prstGeom prst="rect">
            <a:avLst/>
          </a:prstGeom>
        </p:spPr>
      </p:pic>
      <p:sp>
        <p:nvSpPr>
          <p:cNvPr id="5" name="CuadroTexto 4"/>
          <p:cNvSpPr txBox="1"/>
          <p:nvPr/>
        </p:nvSpPr>
        <p:spPr>
          <a:xfrm>
            <a:off x="328246" y="1606062"/>
            <a:ext cx="11371385" cy="1200329"/>
          </a:xfrm>
          <a:prstGeom prst="rect">
            <a:avLst/>
          </a:prstGeom>
          <a:noFill/>
        </p:spPr>
        <p:txBody>
          <a:bodyPr wrap="square" rtlCol="0">
            <a:spAutoFit/>
          </a:bodyPr>
          <a:lstStyle/>
          <a:p>
            <a:r>
              <a:rPr lang="es-ES_tradnl" sz="2400" b="1" dirty="0" smtClean="0">
                <a:latin typeface="Candara" charset="0"/>
                <a:ea typeface="Candara" charset="0"/>
                <a:cs typeface="Candara" charset="0"/>
              </a:rPr>
              <a:t>LA RELACI</a:t>
            </a:r>
            <a:r>
              <a:rPr lang="es-ES" sz="2400" b="1" dirty="0" smtClean="0">
                <a:latin typeface="Candara" charset="0"/>
                <a:ea typeface="Candara" charset="0"/>
                <a:cs typeface="Candara" charset="0"/>
              </a:rPr>
              <a:t>ÓN PEDAGÓGICA EN EL CENTRO DE LA ESCUELA</a:t>
            </a:r>
            <a:endParaRPr lang="es-ES" sz="2400" b="1" dirty="0">
              <a:latin typeface="Candara" charset="0"/>
              <a:ea typeface="Candara" charset="0"/>
              <a:cs typeface="Candara" charset="0"/>
            </a:endParaRPr>
          </a:p>
          <a:p>
            <a:pPr algn="just"/>
            <a:r>
              <a:rPr lang="es-ES" sz="2400" dirty="0" smtClean="0">
                <a:latin typeface="Candara" charset="0"/>
                <a:ea typeface="Candara" charset="0"/>
                <a:cs typeface="Candara" charset="0"/>
              </a:rPr>
              <a:t>La escuela, </a:t>
            </a:r>
            <a:r>
              <a:rPr lang="es-ES" sz="2400" dirty="0" smtClean="0">
                <a:solidFill>
                  <a:srgbClr val="C00000"/>
                </a:solidFill>
                <a:latin typeface="Candara" charset="0"/>
                <a:ea typeface="Candara" charset="0"/>
                <a:cs typeface="Candara" charset="0"/>
              </a:rPr>
              <a:t>lugar de diálogo entre generaciones </a:t>
            </a:r>
            <a:r>
              <a:rPr lang="es-ES" sz="2400" dirty="0" smtClean="0">
                <a:latin typeface="Candara" charset="0"/>
                <a:ea typeface="Candara" charset="0"/>
                <a:cs typeface="Candara" charset="0"/>
              </a:rPr>
              <a:t>en torno a los saberes, se constituye como </a:t>
            </a:r>
            <a:r>
              <a:rPr lang="es-ES" sz="2400" dirty="0" smtClean="0">
                <a:solidFill>
                  <a:srgbClr val="C00000"/>
                </a:solidFill>
                <a:latin typeface="Candara" charset="0"/>
                <a:ea typeface="Candara" charset="0"/>
                <a:cs typeface="Candara" charset="0"/>
              </a:rPr>
              <a:t>lugar de relación. </a:t>
            </a:r>
            <a:endParaRPr lang="es-ES_tradnl" sz="2400" dirty="0">
              <a:solidFill>
                <a:srgbClr val="C00000"/>
              </a:solidFill>
              <a:latin typeface="Candara" charset="0"/>
              <a:ea typeface="Candara" charset="0"/>
              <a:cs typeface="Candara" charset="0"/>
            </a:endParaRPr>
          </a:p>
        </p:txBody>
      </p:sp>
      <p:sp>
        <p:nvSpPr>
          <p:cNvPr id="6" name="CuadroTexto 5"/>
          <p:cNvSpPr txBox="1"/>
          <p:nvPr/>
        </p:nvSpPr>
        <p:spPr>
          <a:xfrm>
            <a:off x="328246" y="2806391"/>
            <a:ext cx="5955323" cy="3785652"/>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a:t>
            </a:r>
            <a:r>
              <a:rPr lang="es-ES_tradnl" sz="2400" dirty="0" err="1" smtClean="0">
                <a:latin typeface="Candara" charset="0"/>
                <a:ea typeface="Candara" charset="0"/>
                <a:cs typeface="Candara" charset="0"/>
              </a:rPr>
              <a:t>relaci</a:t>
            </a:r>
            <a:r>
              <a:rPr lang="es-ES" sz="2400" dirty="0" smtClean="0">
                <a:latin typeface="Candara" charset="0"/>
                <a:ea typeface="Candara" charset="0"/>
                <a:cs typeface="Candara" charset="0"/>
              </a:rPr>
              <a:t>ón entre los actores pedagógicos es de hecho el </a:t>
            </a:r>
            <a:r>
              <a:rPr lang="es-ES" sz="2400" dirty="0" smtClean="0">
                <a:solidFill>
                  <a:srgbClr val="C00000"/>
                </a:solidFill>
                <a:latin typeface="Candara" charset="0"/>
                <a:ea typeface="Candara" charset="0"/>
                <a:cs typeface="Candara" charset="0"/>
              </a:rPr>
              <a:t>tejido fundamental de la vida escolar</a:t>
            </a:r>
            <a:r>
              <a:rPr lang="es-ES" sz="2400" dirty="0" smtClean="0">
                <a:latin typeface="Candara" charset="0"/>
                <a:ea typeface="Candara" charset="0"/>
                <a:cs typeface="Candara" charset="0"/>
              </a:rPr>
              <a:t>:  entre personas, ente grupos humanos y sociales, entre intereses personales y comunitarios, entre misterios.</a:t>
            </a:r>
          </a:p>
          <a:p>
            <a:pPr algn="just"/>
            <a:endParaRPr lang="es-ES" sz="2400" dirty="0">
              <a:latin typeface="Candara" charset="0"/>
              <a:ea typeface="Candara" charset="0"/>
              <a:cs typeface="Candara" charset="0"/>
            </a:endParaRPr>
          </a:p>
          <a:p>
            <a:pPr algn="just"/>
            <a:r>
              <a:rPr lang="es-ES" sz="2400" dirty="0" smtClean="0">
                <a:latin typeface="Candara" charset="0"/>
                <a:ea typeface="Candara" charset="0"/>
                <a:cs typeface="Candara" charset="0"/>
              </a:rPr>
              <a:t>Es una Escuela Católica esta misma relación es el </a:t>
            </a:r>
            <a:r>
              <a:rPr lang="es-ES" sz="2400" dirty="0" smtClean="0">
                <a:solidFill>
                  <a:srgbClr val="C00000"/>
                </a:solidFill>
                <a:latin typeface="Candara" charset="0"/>
                <a:ea typeface="Candara" charset="0"/>
                <a:cs typeface="Candara" charset="0"/>
              </a:rPr>
              <a:t>lugar religioso por excelencia.</a:t>
            </a:r>
          </a:p>
          <a:p>
            <a:pPr algn="just"/>
            <a:endParaRPr lang="es-ES" sz="2400" dirty="0">
              <a:solidFill>
                <a:srgbClr val="C00000"/>
              </a:solidFill>
              <a:latin typeface="Candara" charset="0"/>
              <a:ea typeface="Candara" charset="0"/>
              <a:cs typeface="Candara" charset="0"/>
            </a:endParaRPr>
          </a:p>
          <a:p>
            <a:pPr algn="ctr"/>
            <a:r>
              <a:rPr lang="es-ES" sz="2400" dirty="0" smtClean="0">
                <a:latin typeface="Candara" charset="0"/>
                <a:ea typeface="Candara" charset="0"/>
                <a:cs typeface="Candara" charset="0"/>
                <a:hlinkClick r:id="rId4" action="ppaction://hlinkfile"/>
              </a:rPr>
              <a:t>Caridad, espiral sin fin</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31941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linds(horizontal)">
                                      <p:cBhvr>
                                        <p:cTn id="24" dur="500"/>
                                        <p:tgtEl>
                                          <p:spTgt spid="6">
                                            <p:txEl>
                                              <p:pRg st="0" end="0"/>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blinds(horizontal)">
                                      <p:cBhvr>
                                        <p:cTn id="3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2. UN HORIZONTE PARA LA PASTORAL EDUCATIVA</a:t>
            </a:r>
            <a:endParaRPr lang="es-ES_tradnl" sz="3600" b="1" dirty="0">
              <a:latin typeface="Candara" charset="0"/>
              <a:ea typeface="Candara" charset="0"/>
              <a:cs typeface="Candara" charset="0"/>
            </a:endParaRPr>
          </a:p>
        </p:txBody>
      </p:sp>
      <p:sp>
        <p:nvSpPr>
          <p:cNvPr id="4" name="Rectángulo redondeado 3"/>
          <p:cNvSpPr/>
          <p:nvPr/>
        </p:nvSpPr>
        <p:spPr>
          <a:xfrm>
            <a:off x="281356" y="3364523"/>
            <a:ext cx="1770185" cy="157089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smtClean="0">
                <a:latin typeface="Candara" charset="0"/>
                <a:ea typeface="Candara" charset="0"/>
                <a:cs typeface="Candara" charset="0"/>
              </a:rPr>
              <a:t>EL AULA COMO LUGAR DE RELACI</a:t>
            </a:r>
            <a:r>
              <a:rPr lang="es-ES" sz="2000" b="1" dirty="0" smtClean="0">
                <a:latin typeface="Candara" charset="0"/>
                <a:ea typeface="Candara" charset="0"/>
                <a:cs typeface="Candara" charset="0"/>
              </a:rPr>
              <a:t>ÓN</a:t>
            </a:r>
            <a:endParaRPr lang="es-ES_tradnl" sz="2000" b="1" dirty="0">
              <a:latin typeface="Candara" charset="0"/>
              <a:ea typeface="Candara" charset="0"/>
              <a:cs typeface="Candara" charset="0"/>
            </a:endParaRPr>
          </a:p>
        </p:txBody>
      </p:sp>
      <p:cxnSp>
        <p:nvCxnSpPr>
          <p:cNvPr id="6" name="Conector recto 5"/>
          <p:cNvCxnSpPr/>
          <p:nvPr/>
        </p:nvCxnSpPr>
        <p:spPr>
          <a:xfrm flipV="1">
            <a:off x="2028095" y="4149968"/>
            <a:ext cx="38686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2414955" y="2239106"/>
            <a:ext cx="0" cy="3681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2414955" y="2239106"/>
            <a:ext cx="316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2731479" y="1957754"/>
            <a:ext cx="8921262" cy="66821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dirty="0" smtClean="0">
                <a:latin typeface="Candara" charset="0"/>
                <a:ea typeface="Candara" charset="0"/>
                <a:cs typeface="Candara" charset="0"/>
              </a:rPr>
              <a:t>El aula es todo espacio de aprendizaje intencionalmente planificado – Nos da identidad.</a:t>
            </a:r>
            <a:endParaRPr lang="es-ES_tradnl" sz="2100" dirty="0">
              <a:latin typeface="Candara" charset="0"/>
              <a:ea typeface="Candara" charset="0"/>
              <a:cs typeface="Candara" charset="0"/>
            </a:endParaRPr>
          </a:p>
        </p:txBody>
      </p:sp>
      <p:cxnSp>
        <p:nvCxnSpPr>
          <p:cNvPr id="16" name="Conector recto de flecha 15"/>
          <p:cNvCxnSpPr>
            <a:endCxn id="19" idx="1"/>
          </p:cNvCxnSpPr>
          <p:nvPr/>
        </p:nvCxnSpPr>
        <p:spPr>
          <a:xfrm flipV="1">
            <a:off x="2438401" y="3212123"/>
            <a:ext cx="316524" cy="11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2754925" y="2878015"/>
            <a:ext cx="8921262" cy="66821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dirty="0" smtClean="0">
                <a:latin typeface="Candara" charset="0"/>
                <a:ea typeface="Candara" charset="0"/>
                <a:cs typeface="Candara" charset="0"/>
              </a:rPr>
              <a:t>Construcción</a:t>
            </a:r>
            <a:r>
              <a:rPr lang="es-ES" sz="2100" dirty="0" smtClean="0">
                <a:latin typeface="Candara" charset="0"/>
                <a:ea typeface="Candara" charset="0"/>
                <a:cs typeface="Candara" charset="0"/>
              </a:rPr>
              <a:t> de aulas en las que todos puedan encontrarse incluidos con gusto, creatividad, alegría y libertad de investigación y pensamiento.</a:t>
            </a:r>
            <a:endParaRPr lang="es-ES_tradnl" sz="2100" dirty="0">
              <a:latin typeface="Candara" charset="0"/>
              <a:ea typeface="Candara" charset="0"/>
              <a:cs typeface="Candara" charset="0"/>
            </a:endParaRPr>
          </a:p>
        </p:txBody>
      </p:sp>
      <p:cxnSp>
        <p:nvCxnSpPr>
          <p:cNvPr id="25" name="Conector recto de flecha 24"/>
          <p:cNvCxnSpPr/>
          <p:nvPr/>
        </p:nvCxnSpPr>
        <p:spPr>
          <a:xfrm>
            <a:off x="2438401" y="4149968"/>
            <a:ext cx="304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ángulo 30"/>
          <p:cNvSpPr/>
          <p:nvPr/>
        </p:nvSpPr>
        <p:spPr>
          <a:xfrm>
            <a:off x="2778369" y="3839307"/>
            <a:ext cx="8921262" cy="66821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dirty="0" smtClean="0">
                <a:latin typeface="Candara" charset="0"/>
                <a:ea typeface="Candara" charset="0"/>
                <a:cs typeface="Candara" charset="0"/>
              </a:rPr>
              <a:t>Las aulas son una provocación</a:t>
            </a:r>
            <a:r>
              <a:rPr lang="es-ES" sz="2100" dirty="0" smtClean="0">
                <a:latin typeface="Candara" charset="0"/>
                <a:ea typeface="Candara" charset="0"/>
                <a:cs typeface="Candara" charset="0"/>
              </a:rPr>
              <a:t> al diálogo en la diferencia, a la comunión en la diversidad para la colaboración en el único proyecto educativo - pastoral.</a:t>
            </a:r>
            <a:endParaRPr lang="es-ES_tradnl" sz="2100" dirty="0">
              <a:latin typeface="Candara" charset="0"/>
              <a:ea typeface="Candara" charset="0"/>
              <a:cs typeface="Candara" charset="0"/>
            </a:endParaRPr>
          </a:p>
        </p:txBody>
      </p:sp>
      <p:cxnSp>
        <p:nvCxnSpPr>
          <p:cNvPr id="32" name="Conector recto de flecha 31"/>
          <p:cNvCxnSpPr/>
          <p:nvPr/>
        </p:nvCxnSpPr>
        <p:spPr>
          <a:xfrm>
            <a:off x="2414955" y="5040922"/>
            <a:ext cx="304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2778369" y="4773019"/>
            <a:ext cx="8921262" cy="66821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dirty="0" smtClean="0">
                <a:latin typeface="Candara" charset="0"/>
                <a:ea typeface="Candara" charset="0"/>
                <a:cs typeface="Candara" charset="0"/>
              </a:rPr>
              <a:t>Las aulas como lugar que lleva a experimentar la vida cultural como lugar de encuentro con Dios.</a:t>
            </a:r>
            <a:endParaRPr lang="es-ES_tradnl" sz="2100" dirty="0">
              <a:latin typeface="Candara" charset="0"/>
              <a:ea typeface="Candara" charset="0"/>
              <a:cs typeface="Candara" charset="0"/>
            </a:endParaRPr>
          </a:p>
        </p:txBody>
      </p:sp>
      <p:cxnSp>
        <p:nvCxnSpPr>
          <p:cNvPr id="34" name="Conector recto de flecha 33"/>
          <p:cNvCxnSpPr/>
          <p:nvPr/>
        </p:nvCxnSpPr>
        <p:spPr>
          <a:xfrm>
            <a:off x="2414954" y="5920152"/>
            <a:ext cx="304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2754925" y="5693280"/>
            <a:ext cx="8921262" cy="66821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dirty="0" smtClean="0">
                <a:latin typeface="Candara" charset="0"/>
                <a:ea typeface="Candara" charset="0"/>
                <a:cs typeface="Candara" charset="0"/>
              </a:rPr>
              <a:t>La relaci</a:t>
            </a:r>
            <a:r>
              <a:rPr lang="es-ES" sz="2100" dirty="0" smtClean="0">
                <a:latin typeface="Candara" charset="0"/>
                <a:ea typeface="Candara" charset="0"/>
                <a:cs typeface="Candara" charset="0"/>
              </a:rPr>
              <a:t>ón pedagógica en el aula es relación pastoral y actividad pastoral.</a:t>
            </a:r>
            <a:endParaRPr lang="es-ES_tradnl" sz="2100" dirty="0">
              <a:latin typeface="Candara" charset="0"/>
              <a:ea typeface="Candara" charset="0"/>
              <a:cs typeface="Candara" charset="0"/>
            </a:endParaRPr>
          </a:p>
        </p:txBody>
      </p:sp>
    </p:spTree>
    <p:extLst>
      <p:ext uri="{BB962C8B-B14F-4D97-AF65-F5344CB8AC3E}">
        <p14:creationId xmlns:p14="http://schemas.microsoft.com/office/powerpoint/2010/main" val="13997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linds(horizont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linds(horizontal)">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4" grpId="0" animBg="1"/>
      <p:bldP spid="19" grpId="0" animBg="1"/>
      <p:bldP spid="31" grpId="0" animBg="1"/>
      <p:bldP spid="33"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2. UN HORIZONTE PARA LA PASTORAL EDUCATIVA</a:t>
            </a:r>
            <a:endParaRPr lang="es-ES_tradnl" sz="3600" b="1" dirty="0">
              <a:latin typeface="Candara" charset="0"/>
              <a:ea typeface="Candara" charset="0"/>
              <a:cs typeface="Candara" charset="0"/>
            </a:endParaRPr>
          </a:p>
        </p:txBody>
      </p:sp>
      <p:pic>
        <p:nvPicPr>
          <p:cNvPr id="3" name="Imagen 2"/>
          <p:cNvPicPr>
            <a:picLocks noChangeAspect="1"/>
          </p:cNvPicPr>
          <p:nvPr/>
        </p:nvPicPr>
        <p:blipFill>
          <a:blip r:embed="rId3"/>
          <a:stretch>
            <a:fillRect/>
          </a:stretch>
        </p:blipFill>
        <p:spPr>
          <a:xfrm>
            <a:off x="328246" y="1683988"/>
            <a:ext cx="5427785" cy="4869212"/>
          </a:xfrm>
          <a:prstGeom prst="rect">
            <a:avLst/>
          </a:prstGeom>
        </p:spPr>
      </p:pic>
      <p:sp>
        <p:nvSpPr>
          <p:cNvPr id="4" name="CuadroTexto 3"/>
          <p:cNvSpPr txBox="1"/>
          <p:nvPr/>
        </p:nvSpPr>
        <p:spPr>
          <a:xfrm>
            <a:off x="5920154" y="1683988"/>
            <a:ext cx="5779477" cy="4893647"/>
          </a:xfrm>
          <a:prstGeom prst="rect">
            <a:avLst/>
          </a:prstGeom>
          <a:noFill/>
        </p:spPr>
        <p:txBody>
          <a:bodyPr wrap="square" rtlCol="0">
            <a:spAutoFit/>
          </a:bodyPr>
          <a:lstStyle/>
          <a:p>
            <a:r>
              <a:rPr lang="es-ES_tradnl" sz="2400" b="1" dirty="0" smtClean="0">
                <a:latin typeface="Candara" charset="0"/>
                <a:ea typeface="Candara" charset="0"/>
                <a:cs typeface="Candara" charset="0"/>
              </a:rPr>
              <a:t>El maestro, clave en el proceso pastoral</a:t>
            </a:r>
          </a:p>
          <a:p>
            <a:endParaRPr lang="es-ES_tradnl" sz="2400" b="1" dirty="0">
              <a:latin typeface="Candara" charset="0"/>
              <a:ea typeface="Candara" charset="0"/>
              <a:cs typeface="Candara" charset="0"/>
            </a:endParaRPr>
          </a:p>
          <a:p>
            <a:pPr algn="just"/>
            <a:r>
              <a:rPr lang="es-ES_tradnl" sz="2400" dirty="0" smtClean="0">
                <a:solidFill>
                  <a:srgbClr val="C00000"/>
                </a:solidFill>
                <a:latin typeface="Candara" charset="0"/>
                <a:ea typeface="Candara" charset="0"/>
                <a:cs typeface="Candara" charset="0"/>
              </a:rPr>
              <a:t>La relaci</a:t>
            </a:r>
            <a:r>
              <a:rPr lang="es-ES" sz="2400" dirty="0" smtClean="0">
                <a:solidFill>
                  <a:srgbClr val="C00000"/>
                </a:solidFill>
                <a:latin typeface="Candara" charset="0"/>
                <a:ea typeface="Candara" charset="0"/>
                <a:cs typeface="Candara" charset="0"/>
              </a:rPr>
              <a:t>ón educativa</a:t>
            </a:r>
            <a:r>
              <a:rPr lang="es-ES" sz="2400" dirty="0" smtClean="0">
                <a:latin typeface="Candara" charset="0"/>
                <a:ea typeface="Candara" charset="0"/>
                <a:cs typeface="Candara" charset="0"/>
              </a:rPr>
              <a:t>, desde la perspectiva de la Escuela Católica, </a:t>
            </a:r>
            <a:r>
              <a:rPr lang="es-ES" sz="2400" dirty="0" smtClean="0">
                <a:solidFill>
                  <a:srgbClr val="C00000"/>
                </a:solidFill>
                <a:latin typeface="Candara" charset="0"/>
                <a:ea typeface="Candara" charset="0"/>
                <a:cs typeface="Candara" charset="0"/>
              </a:rPr>
              <a:t>es un ministerio.</a:t>
            </a:r>
          </a:p>
          <a:p>
            <a:pPr algn="just"/>
            <a:endParaRPr lang="es-ES" sz="2400" dirty="0">
              <a:latin typeface="Candara" charset="0"/>
              <a:ea typeface="Candara" charset="0"/>
              <a:cs typeface="Candara" charset="0"/>
            </a:endParaRPr>
          </a:p>
          <a:p>
            <a:pPr algn="just"/>
            <a:r>
              <a:rPr lang="es-ES" sz="2400" dirty="0" smtClean="0">
                <a:latin typeface="Candara" charset="0"/>
                <a:ea typeface="Candara" charset="0"/>
                <a:cs typeface="Candara" charset="0"/>
              </a:rPr>
              <a:t>Es la propia concepción de vida – </a:t>
            </a:r>
            <a:r>
              <a:rPr lang="es-ES" sz="2400" dirty="0" smtClean="0">
                <a:solidFill>
                  <a:srgbClr val="C00000"/>
                </a:solidFill>
                <a:latin typeface="Candara" charset="0"/>
                <a:ea typeface="Candara" charset="0"/>
                <a:cs typeface="Candara" charset="0"/>
              </a:rPr>
              <a:t>su saber conocer, su saber hacer, su saber ser y su saber vivir junto con otros </a:t>
            </a:r>
            <a:r>
              <a:rPr lang="es-ES" sz="2400" dirty="0" smtClean="0">
                <a:latin typeface="Candara" charset="0"/>
                <a:ea typeface="Candara" charset="0"/>
                <a:cs typeface="Candara" charset="0"/>
              </a:rPr>
              <a:t>– lo que forma parte de la narración de la cultura, que como </a:t>
            </a:r>
            <a:r>
              <a:rPr lang="es-ES" sz="2400" dirty="0" smtClean="0">
                <a:solidFill>
                  <a:srgbClr val="C00000"/>
                </a:solidFill>
                <a:latin typeface="Candara" charset="0"/>
                <a:ea typeface="Candara" charset="0"/>
                <a:cs typeface="Candara" charset="0"/>
              </a:rPr>
              <a:t>mediador</a:t>
            </a:r>
            <a:r>
              <a:rPr lang="es-ES" sz="2400" dirty="0" smtClean="0">
                <a:latin typeface="Candara" charset="0"/>
                <a:ea typeface="Candara" charset="0"/>
                <a:cs typeface="Candara" charset="0"/>
              </a:rPr>
              <a:t>, el maestro presenta a sus estudiantes.</a:t>
            </a:r>
          </a:p>
          <a:p>
            <a:pPr algn="just"/>
            <a:endParaRPr lang="es-ES" sz="2400" dirty="0">
              <a:latin typeface="Candara" charset="0"/>
              <a:ea typeface="Candara" charset="0"/>
              <a:cs typeface="Candara" charset="0"/>
            </a:endParaRPr>
          </a:p>
          <a:p>
            <a:pPr algn="just"/>
            <a:r>
              <a:rPr lang="es-ES" sz="2400" dirty="0" smtClean="0">
                <a:latin typeface="Candara" charset="0"/>
                <a:ea typeface="Candara" charset="0"/>
                <a:cs typeface="Candara" charset="0"/>
              </a:rPr>
              <a:t>Creador de </a:t>
            </a:r>
            <a:r>
              <a:rPr lang="es-ES" sz="2400" dirty="0" smtClean="0">
                <a:solidFill>
                  <a:srgbClr val="C00000"/>
                </a:solidFill>
                <a:latin typeface="Candara" charset="0"/>
                <a:ea typeface="Candara" charset="0"/>
                <a:cs typeface="Candara" charset="0"/>
              </a:rPr>
              <a:t>subjetividad social comunitaria.</a:t>
            </a:r>
            <a:endParaRPr lang="es-ES_tradnl" sz="2400" dirty="0">
              <a:solidFill>
                <a:srgbClr val="C00000"/>
              </a:solidFill>
              <a:latin typeface="Candara" charset="0"/>
              <a:ea typeface="Candara" charset="0"/>
              <a:cs typeface="Candara" charset="0"/>
            </a:endParaRPr>
          </a:p>
        </p:txBody>
      </p:sp>
    </p:spTree>
    <p:extLst>
      <p:ext uri="{BB962C8B-B14F-4D97-AF65-F5344CB8AC3E}">
        <p14:creationId xmlns:p14="http://schemas.microsoft.com/office/powerpoint/2010/main" val="4015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dirty="0"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sp>
        <p:nvSpPr>
          <p:cNvPr id="3" name="CuadroTexto 2"/>
          <p:cNvSpPr txBox="1"/>
          <p:nvPr/>
        </p:nvSpPr>
        <p:spPr>
          <a:xfrm>
            <a:off x="211015" y="5603631"/>
            <a:ext cx="11605846" cy="1200329"/>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El objetivo de la Pastoral Educativa es ir pasando de un modelo de pastoral constituido por eventos religiosos que se dan en la escuela a un </a:t>
            </a:r>
            <a:r>
              <a:rPr lang="es-ES_tradnl" sz="2400" dirty="0" smtClean="0">
                <a:solidFill>
                  <a:srgbClr val="C00000"/>
                </a:solidFill>
                <a:latin typeface="Candara" charset="0"/>
                <a:ea typeface="Candara" charset="0"/>
                <a:cs typeface="Candara" charset="0"/>
              </a:rPr>
              <a:t>modelo de pastoral que considere la misma actividad escolar como mediación</a:t>
            </a:r>
            <a:r>
              <a:rPr lang="es-ES" sz="2400" dirty="0" smtClean="0">
                <a:solidFill>
                  <a:srgbClr val="C00000"/>
                </a:solidFill>
                <a:latin typeface="Candara" charset="0"/>
                <a:ea typeface="Candara" charset="0"/>
                <a:cs typeface="Candara" charset="0"/>
              </a:rPr>
              <a:t> metodológica de la inculturación del evangelio.</a:t>
            </a:r>
            <a:endParaRPr lang="es-ES_tradnl" sz="2400" dirty="0">
              <a:solidFill>
                <a:srgbClr val="C00000"/>
              </a:solidFill>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1719873" y="1656748"/>
            <a:ext cx="9080500" cy="3802412"/>
          </a:xfrm>
          <a:prstGeom prst="rect">
            <a:avLst/>
          </a:prstGeom>
        </p:spPr>
      </p:pic>
    </p:spTree>
    <p:extLst>
      <p:ext uri="{BB962C8B-B14F-4D97-AF65-F5344CB8AC3E}">
        <p14:creationId xmlns:p14="http://schemas.microsoft.com/office/powerpoint/2010/main" val="17435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6364148" y="1777772"/>
            <a:ext cx="5335483" cy="4666012"/>
          </a:xfrm>
          <a:prstGeom prst="rect">
            <a:avLst/>
          </a:prstGeom>
        </p:spPr>
      </p:pic>
      <p:sp>
        <p:nvSpPr>
          <p:cNvPr id="3" name="CuadroTexto 2"/>
          <p:cNvSpPr txBox="1"/>
          <p:nvPr/>
        </p:nvSpPr>
        <p:spPr>
          <a:xfrm>
            <a:off x="328246" y="1777772"/>
            <a:ext cx="5955323" cy="489364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oferta curricular de una obra educativa es la </a:t>
            </a:r>
            <a:r>
              <a:rPr lang="es-ES_tradnl" sz="2400" dirty="0" smtClean="0">
                <a:solidFill>
                  <a:srgbClr val="C00000"/>
                </a:solidFill>
                <a:latin typeface="Candara" charset="0"/>
                <a:ea typeface="Candara" charset="0"/>
                <a:cs typeface="Candara" charset="0"/>
              </a:rPr>
              <a:t>oferta de sentido de vida </a:t>
            </a:r>
            <a:r>
              <a:rPr lang="es-ES_tradnl" sz="2400" dirty="0" smtClean="0">
                <a:latin typeface="Candara" charset="0"/>
                <a:ea typeface="Candara" charset="0"/>
                <a:cs typeface="Candara" charset="0"/>
              </a:rPr>
              <a:t>que la escuela hace a quienes se acercan a ella.</a:t>
            </a:r>
          </a:p>
          <a:p>
            <a:pPr algn="just"/>
            <a:endParaRPr lang="es-ES_tradnl" sz="2400" dirty="0">
              <a:latin typeface="Candara" charset="0"/>
              <a:ea typeface="Candara" charset="0"/>
              <a:cs typeface="Candara" charset="0"/>
            </a:endParaRPr>
          </a:p>
          <a:p>
            <a:pPr algn="just"/>
            <a:r>
              <a:rPr lang="es-ES_tradnl" sz="2400" dirty="0" smtClean="0">
                <a:latin typeface="Candara" charset="0"/>
                <a:ea typeface="Candara" charset="0"/>
                <a:cs typeface="Candara" charset="0"/>
              </a:rPr>
              <a:t>Si la escuela Escuela Cat</a:t>
            </a:r>
            <a:r>
              <a:rPr lang="es-ES" sz="2400" dirty="0" smtClean="0">
                <a:latin typeface="Candara" charset="0"/>
                <a:ea typeface="Candara" charset="0"/>
                <a:cs typeface="Candara" charset="0"/>
              </a:rPr>
              <a:t>ólica, quiere hacer una propuesta </a:t>
            </a:r>
            <a:r>
              <a:rPr lang="es-ES" sz="2400" dirty="0">
                <a:latin typeface="Candara" charset="0"/>
                <a:ea typeface="Candara" charset="0"/>
                <a:cs typeface="Candara" charset="0"/>
              </a:rPr>
              <a:t>p</a:t>
            </a:r>
            <a:r>
              <a:rPr lang="es-ES" sz="2400" dirty="0" smtClean="0">
                <a:latin typeface="Candara" charset="0"/>
                <a:ea typeface="Candara" charset="0"/>
                <a:cs typeface="Candara" charset="0"/>
              </a:rPr>
              <a:t>astoral, entonces, tiene que hacer una </a:t>
            </a:r>
            <a:r>
              <a:rPr lang="es-ES" sz="2400" dirty="0" smtClean="0">
                <a:solidFill>
                  <a:srgbClr val="C00000"/>
                </a:solidFill>
                <a:latin typeface="Candara" charset="0"/>
                <a:ea typeface="Candara" charset="0"/>
                <a:cs typeface="Candara" charset="0"/>
              </a:rPr>
              <a:t>propuesta pastoral desde los saberes:</a:t>
            </a:r>
            <a:r>
              <a:rPr lang="es-ES" sz="2400" dirty="0" smtClean="0">
                <a:latin typeface="Candara" charset="0"/>
                <a:ea typeface="Candara" charset="0"/>
                <a:cs typeface="Candara" charset="0"/>
              </a:rPr>
              <a:t> si la pastoral educativa no está en lo académico, si no está ahí, sencillamente lo pastoral no está.</a:t>
            </a:r>
          </a:p>
          <a:p>
            <a:pPr algn="just"/>
            <a:endParaRPr lang="es-ES" sz="2400" dirty="0">
              <a:latin typeface="Candara" charset="0"/>
              <a:ea typeface="Candara" charset="0"/>
              <a:cs typeface="Candara" charset="0"/>
            </a:endParaRPr>
          </a:p>
          <a:p>
            <a:pPr algn="just"/>
            <a:r>
              <a:rPr lang="es-ES_tradnl" sz="2400" dirty="0" smtClean="0">
                <a:solidFill>
                  <a:srgbClr val="C00000"/>
                </a:solidFill>
                <a:latin typeface="Candara" charset="0"/>
                <a:ea typeface="Candara" charset="0"/>
                <a:cs typeface="Candara" charset="0"/>
              </a:rPr>
              <a:t>¿En que medida lo escolar y sus contenidos hacen posible la construcción</a:t>
            </a:r>
            <a:r>
              <a:rPr lang="es-ES" sz="2400" dirty="0" smtClean="0">
                <a:solidFill>
                  <a:srgbClr val="C00000"/>
                </a:solidFill>
                <a:latin typeface="Candara" charset="0"/>
                <a:ea typeface="Candara" charset="0"/>
                <a:cs typeface="Candara" charset="0"/>
              </a:rPr>
              <a:t> del reino?</a:t>
            </a:r>
            <a:endParaRPr lang="es-ES_tradnl" sz="2400" dirty="0">
              <a:solidFill>
                <a:srgbClr val="C00000"/>
              </a:solidFill>
              <a:latin typeface="Candara" charset="0"/>
              <a:ea typeface="Candara" charset="0"/>
              <a:cs typeface="Candara" charset="0"/>
            </a:endParaRPr>
          </a:p>
        </p:txBody>
      </p:sp>
    </p:spTree>
    <p:extLst>
      <p:ext uri="{BB962C8B-B14F-4D97-AF65-F5344CB8AC3E}">
        <p14:creationId xmlns:p14="http://schemas.microsoft.com/office/powerpoint/2010/main" val="9308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graphicFrame>
        <p:nvGraphicFramePr>
          <p:cNvPr id="3" name="Diagrama 2"/>
          <p:cNvGraphicFramePr/>
          <p:nvPr>
            <p:extLst>
              <p:ext uri="{D42A27DB-BD31-4B8C-83A1-F6EECF244321}">
                <p14:modId xmlns:p14="http://schemas.microsoft.com/office/powerpoint/2010/main" val="967012342"/>
              </p:ext>
            </p:extLst>
          </p:nvPr>
        </p:nvGraphicFramePr>
        <p:xfrm>
          <a:off x="328246" y="1887415"/>
          <a:ext cx="11371384" cy="462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p:cNvSpPr txBox="1"/>
          <p:nvPr/>
        </p:nvSpPr>
        <p:spPr>
          <a:xfrm>
            <a:off x="550984" y="3195997"/>
            <a:ext cx="1652954" cy="1815882"/>
          </a:xfrm>
          <a:prstGeom prst="rect">
            <a:avLst/>
          </a:prstGeom>
          <a:solidFill>
            <a:schemeClr val="tx2">
              <a:lumMod val="50000"/>
            </a:schemeClr>
          </a:solidFill>
          <a:ln>
            <a:solidFill>
              <a:schemeClr val="tx1"/>
            </a:solidFill>
          </a:ln>
        </p:spPr>
        <p:txBody>
          <a:bodyPr wrap="square" rtlCol="0">
            <a:spAutoFit/>
          </a:bodyPr>
          <a:lstStyle/>
          <a:p>
            <a:pPr algn="ctr"/>
            <a:r>
              <a:rPr lang="es-ES_tradnl" sz="2800" b="1" dirty="0" smtClean="0">
                <a:solidFill>
                  <a:schemeClr val="bg1"/>
                </a:solidFill>
                <a:latin typeface="Candara" charset="0"/>
                <a:ea typeface="Candara" charset="0"/>
                <a:cs typeface="Candara" charset="0"/>
              </a:rPr>
              <a:t>Intereses en las ciencias actuales</a:t>
            </a:r>
            <a:endParaRPr lang="es-ES_tradnl" sz="2800" b="1" dirty="0">
              <a:solidFill>
                <a:schemeClr val="bg1"/>
              </a:solidFill>
              <a:latin typeface="Candara" charset="0"/>
              <a:ea typeface="Candara" charset="0"/>
              <a:cs typeface="Candara" charset="0"/>
            </a:endParaRPr>
          </a:p>
        </p:txBody>
      </p:sp>
      <p:sp>
        <p:nvSpPr>
          <p:cNvPr id="5" name="CuadroTexto 4"/>
          <p:cNvSpPr txBox="1"/>
          <p:nvPr/>
        </p:nvSpPr>
        <p:spPr>
          <a:xfrm>
            <a:off x="6834553" y="2262553"/>
            <a:ext cx="4583724" cy="400110"/>
          </a:xfrm>
          <a:prstGeom prst="rect">
            <a:avLst/>
          </a:prstGeom>
          <a:noFill/>
          <a:ln>
            <a:solidFill>
              <a:schemeClr val="tx1"/>
            </a:solidFill>
          </a:ln>
        </p:spPr>
        <p:txBody>
          <a:bodyPr wrap="square" rtlCol="0">
            <a:spAutoFit/>
          </a:bodyPr>
          <a:lstStyle/>
          <a:p>
            <a:r>
              <a:rPr lang="es-ES_tradnl" sz="2000" dirty="0" smtClean="0">
                <a:latin typeface="Candara" charset="0"/>
                <a:ea typeface="Candara" charset="0"/>
                <a:cs typeface="Candara" charset="0"/>
              </a:rPr>
              <a:t>Inter</a:t>
            </a:r>
            <a:r>
              <a:rPr lang="es-ES" sz="2000" dirty="0" smtClean="0">
                <a:latin typeface="Candara" charset="0"/>
                <a:ea typeface="Candara" charset="0"/>
                <a:cs typeface="Candara" charset="0"/>
              </a:rPr>
              <a:t>és técnico o de adaptación</a:t>
            </a:r>
            <a:endParaRPr lang="es-ES_tradnl" sz="2000" dirty="0">
              <a:latin typeface="Candara" charset="0"/>
              <a:ea typeface="Candara" charset="0"/>
              <a:cs typeface="Candara" charset="0"/>
            </a:endParaRPr>
          </a:p>
        </p:txBody>
      </p:sp>
      <p:sp>
        <p:nvSpPr>
          <p:cNvPr id="11" name="CuadroTexto 10"/>
          <p:cNvSpPr txBox="1"/>
          <p:nvPr/>
        </p:nvSpPr>
        <p:spPr>
          <a:xfrm>
            <a:off x="7115906" y="3692611"/>
            <a:ext cx="4302371" cy="1015663"/>
          </a:xfrm>
          <a:prstGeom prst="rect">
            <a:avLst/>
          </a:prstGeom>
          <a:noFill/>
          <a:ln>
            <a:solidFill>
              <a:schemeClr val="tx1"/>
            </a:solidFill>
          </a:ln>
        </p:spPr>
        <p:txBody>
          <a:bodyPr wrap="square" rtlCol="0">
            <a:spAutoFit/>
          </a:bodyPr>
          <a:lstStyle/>
          <a:p>
            <a:r>
              <a:rPr lang="es-ES_tradnl" sz="2000" dirty="0" smtClean="0">
                <a:latin typeface="Candara" charset="0"/>
                <a:ea typeface="Candara" charset="0"/>
                <a:cs typeface="Candara" charset="0"/>
              </a:rPr>
              <a:t>Inter</a:t>
            </a:r>
            <a:r>
              <a:rPr lang="es-ES" sz="2000" dirty="0" smtClean="0">
                <a:latin typeface="Candara" charset="0"/>
                <a:ea typeface="Candara" charset="0"/>
                <a:cs typeface="Candara" charset="0"/>
              </a:rPr>
              <a:t>és práctico o comunicativo, que tiene que ver con las relaciones humanas.</a:t>
            </a:r>
            <a:endParaRPr lang="es-ES_tradnl" sz="2000" dirty="0">
              <a:latin typeface="Candara" charset="0"/>
              <a:ea typeface="Candara" charset="0"/>
              <a:cs typeface="Candara" charset="0"/>
            </a:endParaRPr>
          </a:p>
        </p:txBody>
      </p:sp>
      <p:sp>
        <p:nvSpPr>
          <p:cNvPr id="12" name="CuadroTexto 11"/>
          <p:cNvSpPr txBox="1"/>
          <p:nvPr/>
        </p:nvSpPr>
        <p:spPr>
          <a:xfrm>
            <a:off x="6617676" y="5312591"/>
            <a:ext cx="4800601" cy="1323439"/>
          </a:xfrm>
          <a:prstGeom prst="rect">
            <a:avLst/>
          </a:prstGeom>
          <a:noFill/>
          <a:ln>
            <a:solidFill>
              <a:schemeClr val="tx1"/>
            </a:solidFill>
          </a:ln>
        </p:spPr>
        <p:txBody>
          <a:bodyPr wrap="square" rtlCol="0">
            <a:spAutoFit/>
          </a:bodyPr>
          <a:lstStyle/>
          <a:p>
            <a:pPr algn="just"/>
            <a:r>
              <a:rPr lang="es-ES_tradnl" sz="2000" dirty="0" smtClean="0">
                <a:latin typeface="Candara" charset="0"/>
                <a:ea typeface="Candara" charset="0"/>
                <a:cs typeface="Candara" charset="0"/>
              </a:rPr>
              <a:t>Inter</a:t>
            </a:r>
            <a:r>
              <a:rPr lang="es-ES" sz="2000" dirty="0" smtClean="0">
                <a:latin typeface="Candara" charset="0"/>
                <a:ea typeface="Candara" charset="0"/>
                <a:cs typeface="Candara" charset="0"/>
              </a:rPr>
              <a:t>és emancipatorio o crítico, que busca orientar a los otros dos intereses hacia la permanente liberación de la humanidad  de sus esclavitudes y temores.</a:t>
            </a:r>
            <a:endParaRPr lang="es-ES_tradnl" sz="2000" dirty="0">
              <a:latin typeface="Candara" charset="0"/>
              <a:ea typeface="Candara" charset="0"/>
              <a:cs typeface="Candara" charset="0"/>
            </a:endParaRPr>
          </a:p>
        </p:txBody>
      </p:sp>
      <p:sp>
        <p:nvSpPr>
          <p:cNvPr id="6" name="CuadroTexto 5"/>
          <p:cNvSpPr txBox="1"/>
          <p:nvPr/>
        </p:nvSpPr>
        <p:spPr>
          <a:xfrm>
            <a:off x="13329138" y="3364523"/>
            <a:ext cx="184731" cy="369332"/>
          </a:xfrm>
          <a:prstGeom prst="rect">
            <a:avLst/>
          </a:prstGeom>
          <a:noFill/>
          <a:ln>
            <a:solidFill>
              <a:schemeClr val="tx1"/>
            </a:solidFill>
          </a:ln>
        </p:spPr>
        <p:txBody>
          <a:bodyPr wrap="none" rtlCol="0">
            <a:spAutoFit/>
          </a:bodyPr>
          <a:lstStyle/>
          <a:p>
            <a:endParaRPr lang="es-ES_tradnl" dirty="0"/>
          </a:p>
        </p:txBody>
      </p:sp>
      <p:cxnSp>
        <p:nvCxnSpPr>
          <p:cNvPr id="13" name="Conector recto 12"/>
          <p:cNvCxnSpPr/>
          <p:nvPr/>
        </p:nvCxnSpPr>
        <p:spPr>
          <a:xfrm>
            <a:off x="2321169" y="4103938"/>
            <a:ext cx="527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5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AsOne/>
      </p:bldGraphic>
      <p:bldP spid="4" grpId="0" animBg="1"/>
      <p:bldP spid="5"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sp>
        <p:nvSpPr>
          <p:cNvPr id="2" name="CuadroTexto 1"/>
          <p:cNvSpPr txBox="1"/>
          <p:nvPr/>
        </p:nvSpPr>
        <p:spPr>
          <a:xfrm>
            <a:off x="328246" y="1746738"/>
            <a:ext cx="5861539" cy="4893647"/>
          </a:xfrm>
          <a:prstGeom prst="rect">
            <a:avLst/>
          </a:prstGeom>
          <a:noFill/>
        </p:spPr>
        <p:txBody>
          <a:bodyPr wrap="square" rtlCol="0">
            <a:spAutoFit/>
          </a:bodyPr>
          <a:lstStyle/>
          <a:p>
            <a:pPr algn="just"/>
            <a:r>
              <a:rPr lang="es-ES_tradnl" sz="2400" b="1" dirty="0" smtClean="0">
                <a:latin typeface="Candara" charset="0"/>
                <a:ea typeface="Candara" charset="0"/>
                <a:cs typeface="Candara" charset="0"/>
              </a:rPr>
              <a:t>EL CONOCIMIENTO EN LA ESCUELA</a:t>
            </a:r>
          </a:p>
          <a:p>
            <a:pPr algn="just"/>
            <a:endParaRPr lang="es-ES_tradnl" sz="2400" b="1" dirty="0">
              <a:latin typeface="Candara" charset="0"/>
              <a:ea typeface="Candara" charset="0"/>
              <a:cs typeface="Candara" charset="0"/>
            </a:endParaRPr>
          </a:p>
          <a:p>
            <a:pPr algn="just"/>
            <a:r>
              <a:rPr lang="es-ES_tradnl" sz="2400" dirty="0" smtClean="0">
                <a:latin typeface="Candara" charset="0"/>
                <a:ea typeface="Candara" charset="0"/>
                <a:cs typeface="Candara" charset="0"/>
              </a:rPr>
              <a:t>En la escuela, </a:t>
            </a:r>
            <a:r>
              <a:rPr lang="es-ES_tradnl" sz="2400" dirty="0" smtClean="0">
                <a:solidFill>
                  <a:srgbClr val="C00000"/>
                </a:solidFill>
                <a:latin typeface="Candara" charset="0"/>
                <a:ea typeface="Candara" charset="0"/>
                <a:cs typeface="Candara" charset="0"/>
              </a:rPr>
              <a:t>la oferta de sentido </a:t>
            </a:r>
            <a:r>
              <a:rPr lang="es-ES_tradnl" sz="2400" dirty="0" smtClean="0">
                <a:latin typeface="Candara" charset="0"/>
                <a:ea typeface="Candara" charset="0"/>
                <a:cs typeface="Candara" charset="0"/>
              </a:rPr>
              <a:t>que construye la red curricular de conocimientos está</a:t>
            </a:r>
            <a:r>
              <a:rPr lang="es-ES" sz="2400" dirty="0" smtClean="0">
                <a:latin typeface="Candara" charset="0"/>
                <a:ea typeface="Candara" charset="0"/>
                <a:cs typeface="Candara" charset="0"/>
              </a:rPr>
              <a:t> constituida básicamente por </a:t>
            </a:r>
            <a:r>
              <a:rPr lang="es-ES" sz="2400" dirty="0" smtClean="0">
                <a:solidFill>
                  <a:srgbClr val="C00000"/>
                </a:solidFill>
                <a:latin typeface="Candara" charset="0"/>
                <a:ea typeface="Candara" charset="0"/>
                <a:cs typeface="Candara" charset="0"/>
              </a:rPr>
              <a:t>tres elementos: lo científico, lo artístico y lo ético.</a:t>
            </a:r>
          </a:p>
          <a:p>
            <a:pPr algn="just"/>
            <a:endParaRPr lang="es-ES" sz="2400" dirty="0">
              <a:solidFill>
                <a:srgbClr val="C00000"/>
              </a:solidFill>
              <a:latin typeface="Candara" charset="0"/>
              <a:ea typeface="Candara" charset="0"/>
              <a:cs typeface="Candara" charset="0"/>
            </a:endParaRPr>
          </a:p>
          <a:p>
            <a:pPr algn="just"/>
            <a:r>
              <a:rPr lang="es-ES" sz="2400" dirty="0" smtClean="0">
                <a:latin typeface="Candara" charset="0"/>
                <a:ea typeface="Candara" charset="0"/>
                <a:cs typeface="Candara" charset="0"/>
              </a:rPr>
              <a:t>La educación científica es una actividad que busca instalar en el patrón ordinario de la experiencia, </a:t>
            </a:r>
            <a:r>
              <a:rPr lang="es-ES" sz="2400" dirty="0" smtClean="0">
                <a:solidFill>
                  <a:srgbClr val="C00000"/>
                </a:solidFill>
                <a:latin typeface="Candara" charset="0"/>
                <a:ea typeface="Candara" charset="0"/>
                <a:cs typeface="Candara" charset="0"/>
              </a:rPr>
              <a:t>la pregunta por la comprensión. </a:t>
            </a:r>
          </a:p>
          <a:p>
            <a:pPr algn="just"/>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3"/>
          <a:stretch>
            <a:fillRect/>
          </a:stretch>
        </p:blipFill>
        <p:spPr>
          <a:xfrm>
            <a:off x="6453904" y="1991443"/>
            <a:ext cx="5245727" cy="3927232"/>
          </a:xfrm>
          <a:prstGeom prst="rect">
            <a:avLst/>
          </a:prstGeom>
        </p:spPr>
      </p:pic>
      <p:sp>
        <p:nvSpPr>
          <p:cNvPr id="4" name="Rectángulo 3"/>
          <p:cNvSpPr/>
          <p:nvPr/>
        </p:nvSpPr>
        <p:spPr>
          <a:xfrm>
            <a:off x="4746920" y="6163380"/>
            <a:ext cx="2342309" cy="461665"/>
          </a:xfrm>
          <a:prstGeom prst="rect">
            <a:avLst/>
          </a:prstGeom>
        </p:spPr>
        <p:txBody>
          <a:bodyPr wrap="none">
            <a:spAutoFit/>
          </a:bodyPr>
          <a:lstStyle/>
          <a:p>
            <a:pPr algn="r"/>
            <a:r>
              <a:rPr lang="es-ES" sz="2400" dirty="0">
                <a:latin typeface="Candara" charset="0"/>
                <a:ea typeface="Candara" charset="0"/>
                <a:cs typeface="Candara" charset="0"/>
                <a:hlinkClick r:id="rId4" action="ppaction://hlinkfile"/>
              </a:rPr>
              <a:t>Clase de ciencias</a:t>
            </a:r>
            <a:endParaRPr lang="es-ES" sz="2400" dirty="0">
              <a:latin typeface="Candara" charset="0"/>
              <a:ea typeface="Candara" charset="0"/>
              <a:cs typeface="Candara" charset="0"/>
            </a:endParaRPr>
          </a:p>
        </p:txBody>
      </p:sp>
    </p:spTree>
    <p:extLst>
      <p:ext uri="{BB962C8B-B14F-4D97-AF65-F5344CB8AC3E}">
        <p14:creationId xmlns:p14="http://schemas.microsoft.com/office/powerpoint/2010/main" val="21361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pic>
        <p:nvPicPr>
          <p:cNvPr id="3" name="Imagen 2"/>
          <p:cNvPicPr>
            <a:picLocks noChangeAspect="1"/>
          </p:cNvPicPr>
          <p:nvPr/>
        </p:nvPicPr>
        <p:blipFill>
          <a:blip r:embed="rId3"/>
          <a:stretch>
            <a:fillRect/>
          </a:stretch>
        </p:blipFill>
        <p:spPr>
          <a:xfrm>
            <a:off x="328245" y="1683988"/>
            <a:ext cx="5367165" cy="4693366"/>
          </a:xfrm>
          <a:prstGeom prst="rect">
            <a:avLst/>
          </a:prstGeom>
        </p:spPr>
      </p:pic>
      <p:sp>
        <p:nvSpPr>
          <p:cNvPr id="4" name="CuadroTexto 3"/>
          <p:cNvSpPr txBox="1"/>
          <p:nvPr/>
        </p:nvSpPr>
        <p:spPr>
          <a:xfrm>
            <a:off x="5791200" y="1683988"/>
            <a:ext cx="5908431" cy="489364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a:t>
            </a:r>
            <a:r>
              <a:rPr lang="es-ES_tradnl" sz="2400" dirty="0" err="1" smtClean="0">
                <a:latin typeface="Candara" charset="0"/>
                <a:ea typeface="Candara" charset="0"/>
                <a:cs typeface="Candara" charset="0"/>
              </a:rPr>
              <a:t>educaci</a:t>
            </a:r>
            <a:r>
              <a:rPr lang="es-ES" sz="2400" dirty="0" smtClean="0">
                <a:latin typeface="Candara" charset="0"/>
                <a:ea typeface="Candara" charset="0"/>
                <a:cs typeface="Candara" charset="0"/>
              </a:rPr>
              <a:t>ón artística tiene que ver con esta capacidad de pasar del mundo privado al mundo común por la </a:t>
            </a:r>
            <a:r>
              <a:rPr lang="es-ES" sz="2400" dirty="0" smtClean="0">
                <a:solidFill>
                  <a:srgbClr val="C00000"/>
                </a:solidFill>
                <a:latin typeface="Candara" charset="0"/>
                <a:ea typeface="Candara" charset="0"/>
                <a:cs typeface="Candara" charset="0"/>
              </a:rPr>
              <a:t>reflexión sobre los hechos artísticos.</a:t>
            </a:r>
          </a:p>
          <a:p>
            <a:pPr algn="just"/>
            <a:endParaRPr lang="es-ES" sz="2400" dirty="0" smtClean="0">
              <a:latin typeface="Candara" charset="0"/>
              <a:ea typeface="Candara" charset="0"/>
              <a:cs typeface="Candara" charset="0"/>
            </a:endParaRPr>
          </a:p>
          <a:p>
            <a:pPr algn="just"/>
            <a:r>
              <a:rPr lang="es-ES" sz="2400" dirty="0" smtClean="0">
                <a:latin typeface="Candara" charset="0"/>
                <a:ea typeface="Candara" charset="0"/>
                <a:cs typeface="Candara" charset="0"/>
              </a:rPr>
              <a:t>La educación ética tiene que ver con la pregunta: </a:t>
            </a:r>
            <a:r>
              <a:rPr lang="es-ES" sz="2400" dirty="0" smtClean="0">
                <a:solidFill>
                  <a:srgbClr val="FF2600"/>
                </a:solidFill>
                <a:latin typeface="Candara" charset="0"/>
                <a:ea typeface="Candara" charset="0"/>
                <a:cs typeface="Candara" charset="0"/>
              </a:rPr>
              <a:t>qué hacer hoy, aquí, en estas circunstancia. </a:t>
            </a:r>
            <a:r>
              <a:rPr lang="es-ES" sz="2400" dirty="0" smtClean="0">
                <a:latin typeface="Candara" charset="0"/>
                <a:ea typeface="Candara" charset="0"/>
                <a:cs typeface="Candara" charset="0"/>
              </a:rPr>
              <a:t>El objetivo es alcanzar una normativa y no sólo una decisión concreta.</a:t>
            </a:r>
          </a:p>
          <a:p>
            <a:pPr algn="just"/>
            <a:endParaRPr lang="es-ES" sz="2400" dirty="0">
              <a:latin typeface="Candara" charset="0"/>
              <a:ea typeface="Candara" charset="0"/>
              <a:cs typeface="Candara" charset="0"/>
            </a:endParaRPr>
          </a:p>
          <a:p>
            <a:pPr algn="just"/>
            <a:r>
              <a:rPr lang="es-ES" sz="2400" dirty="0" smtClean="0">
                <a:latin typeface="Candara" charset="0"/>
                <a:ea typeface="Candara" charset="0"/>
                <a:cs typeface="Candara" charset="0"/>
              </a:rPr>
              <a:t>Educar es siempre </a:t>
            </a:r>
            <a:r>
              <a:rPr lang="es-ES" sz="2400" dirty="0" smtClean="0">
                <a:solidFill>
                  <a:srgbClr val="FF2600"/>
                </a:solidFill>
                <a:latin typeface="Candara" charset="0"/>
                <a:ea typeface="Candara" charset="0"/>
                <a:cs typeface="Candara" charset="0"/>
              </a:rPr>
              <a:t>buscar la ampliación de los horizontes del sujeto </a:t>
            </a:r>
            <a:r>
              <a:rPr lang="es-ES" sz="2400" dirty="0" smtClean="0">
                <a:latin typeface="Candara" charset="0"/>
                <a:ea typeface="Candara" charset="0"/>
                <a:cs typeface="Candara" charset="0"/>
              </a:rPr>
              <a:t>y propiciar la construcción de nuevos intereses.</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11057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INTRODUCCI</a:t>
            </a:r>
            <a:r>
              <a:rPr lang="es-ES" sz="3600" b="1" dirty="0" smtClean="0">
                <a:latin typeface="Candara" charset="0"/>
                <a:ea typeface="Candara" charset="0"/>
                <a:cs typeface="Candara" charset="0"/>
              </a:rPr>
              <a:t>ÓN</a:t>
            </a:r>
            <a:endParaRPr lang="es-ES_tradnl" sz="3600" b="1" dirty="0">
              <a:latin typeface="Candara" charset="0"/>
              <a:ea typeface="Candara" charset="0"/>
              <a:cs typeface="Candara" charset="0"/>
            </a:endParaRPr>
          </a:p>
        </p:txBody>
      </p:sp>
      <p:sp>
        <p:nvSpPr>
          <p:cNvPr id="11" name="CuadroTexto 10"/>
          <p:cNvSpPr txBox="1"/>
          <p:nvPr/>
        </p:nvSpPr>
        <p:spPr>
          <a:xfrm>
            <a:off x="328245" y="1683988"/>
            <a:ext cx="5599943" cy="5093702"/>
          </a:xfrm>
          <a:prstGeom prst="rect">
            <a:avLst/>
          </a:prstGeom>
          <a:noFill/>
        </p:spPr>
        <p:txBody>
          <a:bodyPr wrap="square" rtlCol="0">
            <a:spAutoFit/>
          </a:bodyPr>
          <a:lstStyle/>
          <a:p>
            <a:pPr algn="ctr"/>
            <a:r>
              <a:rPr lang="es-ES_tradnl" sz="2500" dirty="0" smtClean="0">
                <a:latin typeface="Candara" charset="0"/>
                <a:ea typeface="Candara" charset="0"/>
                <a:cs typeface="Candara" charset="0"/>
              </a:rPr>
              <a:t>La pastoral educativa no s</a:t>
            </a:r>
            <a:r>
              <a:rPr lang="es-ES" sz="2500" dirty="0" smtClean="0">
                <a:latin typeface="Candara" charset="0"/>
                <a:ea typeface="Candara" charset="0"/>
                <a:cs typeface="Candara" charset="0"/>
              </a:rPr>
              <a:t>ólo se manifiesta por las actividades religiosas que realiza la escuela en el horario escolar, sino fundamentalmente </a:t>
            </a:r>
            <a:r>
              <a:rPr lang="es-ES" sz="2500" dirty="0" smtClean="0">
                <a:solidFill>
                  <a:srgbClr val="C00000"/>
                </a:solidFill>
                <a:latin typeface="Candara" charset="0"/>
                <a:ea typeface="Candara" charset="0"/>
                <a:cs typeface="Candara" charset="0"/>
              </a:rPr>
              <a:t>“porque logra incidir con el mensaje evangélico, a través de todo el currículo escolar, sobre el pensamiento, y la vida de los adultos, jóvenes y niños que circulan en ella, en vistas a la construcción de comunidad, para la llegada del reino de Dios en el mundo”.</a:t>
            </a:r>
          </a:p>
          <a:p>
            <a:pPr algn="ctr"/>
            <a:endParaRPr lang="es-ES" sz="2500" dirty="0">
              <a:solidFill>
                <a:srgbClr val="FF0000"/>
              </a:solidFill>
              <a:latin typeface="Candara" charset="0"/>
              <a:ea typeface="Candara" charset="0"/>
              <a:cs typeface="Candara" charset="0"/>
            </a:endParaRPr>
          </a:p>
          <a:p>
            <a:pPr algn="ctr"/>
            <a:r>
              <a:rPr lang="es-ES" sz="2500" dirty="0" smtClean="0">
                <a:latin typeface="Candara" charset="0"/>
                <a:ea typeface="Candara" charset="0"/>
                <a:cs typeface="Candara" charset="0"/>
                <a:hlinkClick r:id="rId2" invalidUrl="file://localhost/Volumes/OSCAR A. P%C3%89REZ S./Oscar A. P%C3%A9rez Sayago/2. BIBLIOTECA/1. IGLESIA/1. EVANGELIZACI%C3%93N/1. PASTORAL/1. PASTORAL EDUCATIVA/1. PASTORAL EDUCATIVA/BIBLIOTECA/7. VIDEOS/Papa Francisco - Educaci%C3%B3n cat%C3%B3lica y humanidad.mov" action="ppaction://hlinkfile"/>
              </a:rPr>
              <a:t>Educación católica y humanidad</a:t>
            </a:r>
            <a:endParaRPr lang="es-ES_tradnl" sz="2500" dirty="0">
              <a:latin typeface="Candara" charset="0"/>
              <a:ea typeface="Candara" charset="0"/>
              <a:cs typeface="Candara" charset="0"/>
            </a:endParaRPr>
          </a:p>
        </p:txBody>
      </p:sp>
      <p:pic>
        <p:nvPicPr>
          <p:cNvPr id="12" name="Imagen 11"/>
          <p:cNvPicPr>
            <a:picLocks noChangeAspect="1"/>
          </p:cNvPicPr>
          <p:nvPr/>
        </p:nvPicPr>
        <p:blipFill>
          <a:blip r:embed="rId3"/>
          <a:stretch>
            <a:fillRect/>
          </a:stretch>
        </p:blipFill>
        <p:spPr>
          <a:xfrm>
            <a:off x="5928189" y="1777773"/>
            <a:ext cx="5771442" cy="4716812"/>
          </a:xfrm>
          <a:prstGeom prst="rect">
            <a:avLst/>
          </a:prstGeom>
        </p:spPr>
      </p:pic>
    </p:spTree>
    <p:extLst>
      <p:ext uri="{BB962C8B-B14F-4D97-AF65-F5344CB8AC3E}">
        <p14:creationId xmlns:p14="http://schemas.microsoft.com/office/powerpoint/2010/main" val="13605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sp>
        <p:nvSpPr>
          <p:cNvPr id="3" name="CuadroTexto 2"/>
          <p:cNvSpPr txBox="1"/>
          <p:nvPr/>
        </p:nvSpPr>
        <p:spPr>
          <a:xfrm>
            <a:off x="715108" y="5673969"/>
            <a:ext cx="11277600" cy="830997"/>
          </a:xfrm>
          <a:prstGeom prst="rect">
            <a:avLst/>
          </a:prstGeom>
          <a:noFill/>
        </p:spPr>
        <p:txBody>
          <a:bodyPr wrap="square" rtlCol="0">
            <a:spAutoFit/>
          </a:bodyPr>
          <a:lstStyle/>
          <a:p>
            <a:r>
              <a:rPr lang="es-ES_tradnl" sz="2400" dirty="0" smtClean="0">
                <a:latin typeface="Candara" charset="0"/>
                <a:ea typeface="Candara" charset="0"/>
                <a:cs typeface="Candara" charset="0"/>
              </a:rPr>
              <a:t>La apertura religiosa se da cuando descubrimos que el </a:t>
            </a:r>
            <a:r>
              <a:rPr lang="es-ES_tradnl" sz="2400" dirty="0" smtClean="0">
                <a:solidFill>
                  <a:srgbClr val="FF2600"/>
                </a:solidFill>
                <a:latin typeface="Candara" charset="0"/>
                <a:ea typeface="Candara" charset="0"/>
                <a:cs typeface="Candara" charset="0"/>
              </a:rPr>
              <a:t>deseo de conocer </a:t>
            </a:r>
            <a:r>
              <a:rPr lang="es-ES_tradnl" sz="2400" dirty="0" smtClean="0">
                <a:latin typeface="Candara" charset="0"/>
                <a:ea typeface="Candara" charset="0"/>
                <a:cs typeface="Candara" charset="0"/>
              </a:rPr>
              <a:t>(patr</a:t>
            </a:r>
            <a:r>
              <a:rPr lang="es-ES" sz="2400" dirty="0" smtClean="0">
                <a:latin typeface="Candara" charset="0"/>
                <a:ea typeface="Candara" charset="0"/>
                <a:cs typeface="Candara" charset="0"/>
              </a:rPr>
              <a:t>ón intelectual) o el </a:t>
            </a:r>
            <a:r>
              <a:rPr lang="es-ES" sz="2400" dirty="0" smtClean="0">
                <a:solidFill>
                  <a:srgbClr val="FF2600"/>
                </a:solidFill>
                <a:latin typeface="Candara" charset="0"/>
                <a:ea typeface="Candara" charset="0"/>
                <a:cs typeface="Candara" charset="0"/>
              </a:rPr>
              <a:t>deseo de obrar bien </a:t>
            </a:r>
            <a:r>
              <a:rPr lang="es-ES" sz="2400" dirty="0" smtClean="0">
                <a:latin typeface="Candara" charset="0"/>
                <a:ea typeface="Candara" charset="0"/>
                <a:cs typeface="Candara" charset="0"/>
              </a:rPr>
              <a:t>(patrón práctico) </a:t>
            </a:r>
            <a:r>
              <a:rPr lang="es-ES" sz="2400" dirty="0" smtClean="0">
                <a:solidFill>
                  <a:srgbClr val="FF2600"/>
                </a:solidFill>
                <a:latin typeface="Candara" charset="0"/>
                <a:ea typeface="Candara" charset="0"/>
                <a:cs typeface="Candara" charset="0"/>
              </a:rPr>
              <a:t>se abren a lo incondicionado. </a:t>
            </a:r>
            <a:endParaRPr lang="es-ES_tradnl" sz="2400" dirty="0">
              <a:solidFill>
                <a:srgbClr val="FF2600"/>
              </a:solidFill>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1511300" y="1683988"/>
            <a:ext cx="9169400" cy="3989981"/>
          </a:xfrm>
          <a:prstGeom prst="rect">
            <a:avLst/>
          </a:prstGeom>
        </p:spPr>
      </p:pic>
    </p:spTree>
    <p:extLst>
      <p:ext uri="{BB962C8B-B14F-4D97-AF65-F5344CB8AC3E}">
        <p14:creationId xmlns:p14="http://schemas.microsoft.com/office/powerpoint/2010/main" val="8502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dirty="0"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5295900" y="2884317"/>
            <a:ext cx="5981700" cy="3738195"/>
          </a:xfrm>
          <a:prstGeom prst="rect">
            <a:avLst/>
          </a:prstGeom>
        </p:spPr>
      </p:pic>
      <p:sp>
        <p:nvSpPr>
          <p:cNvPr id="3" name="CuadroTexto 2"/>
          <p:cNvSpPr txBox="1"/>
          <p:nvPr/>
        </p:nvSpPr>
        <p:spPr>
          <a:xfrm>
            <a:off x="328246" y="1683988"/>
            <a:ext cx="11371385"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En el </a:t>
            </a:r>
            <a:r>
              <a:rPr lang="es-ES_tradnl" sz="2400" dirty="0" smtClean="0">
                <a:solidFill>
                  <a:srgbClr val="C00000"/>
                </a:solidFill>
                <a:latin typeface="Candara" charset="0"/>
                <a:ea typeface="Candara" charset="0"/>
                <a:cs typeface="Candara" charset="0"/>
              </a:rPr>
              <a:t>compromiso </a:t>
            </a:r>
            <a:r>
              <a:rPr lang="es-ES" sz="2400" dirty="0" smtClean="0">
                <a:solidFill>
                  <a:srgbClr val="C00000"/>
                </a:solidFill>
                <a:latin typeface="Candara" charset="0"/>
                <a:ea typeface="Candara" charset="0"/>
                <a:cs typeface="Candara" charset="0"/>
              </a:rPr>
              <a:t>técnico hay una posibilidad de encuentro con Dios. </a:t>
            </a:r>
            <a:r>
              <a:rPr lang="es-ES" sz="2400" dirty="0" smtClean="0">
                <a:latin typeface="Candara" charset="0"/>
                <a:ea typeface="Candara" charset="0"/>
                <a:cs typeface="Candara" charset="0"/>
              </a:rPr>
              <a:t>En el compromiso por las ciencias humanas hay la </a:t>
            </a:r>
            <a:r>
              <a:rPr lang="es-ES" sz="2400" dirty="0" smtClean="0">
                <a:solidFill>
                  <a:srgbClr val="C00000"/>
                </a:solidFill>
                <a:latin typeface="Candara" charset="0"/>
                <a:ea typeface="Candara" charset="0"/>
                <a:cs typeface="Candara" charset="0"/>
              </a:rPr>
              <a:t>posibilidad de apertura al compromiso ético y al religioso.</a:t>
            </a:r>
            <a:endParaRPr lang="es-ES_tradnl" sz="2400" dirty="0">
              <a:solidFill>
                <a:srgbClr val="C00000"/>
              </a:solidFill>
              <a:latin typeface="Candara" charset="0"/>
              <a:ea typeface="Candara" charset="0"/>
              <a:cs typeface="Candara" charset="0"/>
            </a:endParaRPr>
          </a:p>
        </p:txBody>
      </p:sp>
      <p:sp>
        <p:nvSpPr>
          <p:cNvPr id="4" name="CuadroTexto 3"/>
          <p:cNvSpPr txBox="1"/>
          <p:nvPr/>
        </p:nvSpPr>
        <p:spPr>
          <a:xfrm>
            <a:off x="1066801" y="3056028"/>
            <a:ext cx="3212123" cy="3416320"/>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Pero la pregunta religiosa no es un sentimiento, ni un concepto, ni un juicio. </a:t>
            </a:r>
            <a:r>
              <a:rPr lang="es-ES_tradnl" sz="2400" dirty="0" smtClean="0">
                <a:solidFill>
                  <a:srgbClr val="C00000"/>
                </a:solidFill>
                <a:latin typeface="Candara" charset="0"/>
                <a:ea typeface="Candara" charset="0"/>
                <a:cs typeface="Candara" charset="0"/>
              </a:rPr>
              <a:t>La pregunta, en s</a:t>
            </a:r>
            <a:r>
              <a:rPr lang="es-ES" sz="2400" dirty="0" smtClean="0">
                <a:solidFill>
                  <a:srgbClr val="C00000"/>
                </a:solidFill>
                <a:latin typeface="Candara" charset="0"/>
                <a:ea typeface="Candara" charset="0"/>
                <a:cs typeface="Candara" charset="0"/>
              </a:rPr>
              <a:t>í misma, surge del deseo irrestricto de conocer. </a:t>
            </a:r>
            <a:r>
              <a:rPr lang="es-ES" sz="2400" dirty="0" smtClean="0">
                <a:latin typeface="Candara" charset="0"/>
                <a:ea typeface="Candara" charset="0"/>
                <a:cs typeface="Candara" charset="0"/>
              </a:rPr>
              <a:t>Es un deseo que necesita iniciación.</a:t>
            </a:r>
          </a:p>
        </p:txBody>
      </p:sp>
    </p:spTree>
    <p:extLst>
      <p:ext uri="{BB962C8B-B14F-4D97-AF65-F5344CB8AC3E}">
        <p14:creationId xmlns:p14="http://schemas.microsoft.com/office/powerpoint/2010/main" val="15822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3. PASTORAL EDUCATIVA Y CURR</a:t>
            </a:r>
            <a:r>
              <a:rPr lang="es-ES" sz="3600" b="1" smtClean="0">
                <a:latin typeface="Candara" charset="0"/>
                <a:ea typeface="Candara" charset="0"/>
                <a:cs typeface="Candara" charset="0"/>
              </a:rPr>
              <a:t>ÍCULO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328247" y="1865435"/>
            <a:ext cx="5380892" cy="4441580"/>
          </a:xfrm>
          <a:prstGeom prst="rect">
            <a:avLst/>
          </a:prstGeom>
        </p:spPr>
      </p:pic>
      <p:sp>
        <p:nvSpPr>
          <p:cNvPr id="3" name="CuadroTexto 2"/>
          <p:cNvSpPr txBox="1"/>
          <p:nvPr/>
        </p:nvSpPr>
        <p:spPr>
          <a:xfrm>
            <a:off x="5873263" y="1781908"/>
            <a:ext cx="5967046" cy="4832092"/>
          </a:xfrm>
          <a:prstGeom prst="rect">
            <a:avLst/>
          </a:prstGeom>
          <a:noFill/>
        </p:spPr>
        <p:txBody>
          <a:bodyPr wrap="square" rtlCol="0">
            <a:spAutoFit/>
          </a:bodyPr>
          <a:lstStyle/>
          <a:p>
            <a:pPr marL="285750" indent="-285750" algn="just">
              <a:buFont typeface="Wingdings" charset="2"/>
              <a:buChar char="ü"/>
            </a:pPr>
            <a:r>
              <a:rPr lang="es-ES" sz="2200" dirty="0" smtClean="0">
                <a:latin typeface="Candara" charset="0"/>
                <a:ea typeface="Candara" charset="0"/>
                <a:cs typeface="Candara" charset="0"/>
              </a:rPr>
              <a:t>Se trata de </a:t>
            </a:r>
            <a:r>
              <a:rPr lang="es-ES" sz="2200" dirty="0" smtClean="0">
                <a:solidFill>
                  <a:srgbClr val="C00000"/>
                </a:solidFill>
                <a:latin typeface="Candara" charset="0"/>
                <a:ea typeface="Candara" charset="0"/>
                <a:cs typeface="Candara" charset="0"/>
              </a:rPr>
              <a:t>cuestionar la racionalidad </a:t>
            </a:r>
            <a:r>
              <a:rPr lang="es-ES" sz="2200" dirty="0" smtClean="0">
                <a:latin typeface="Candara" charset="0"/>
                <a:ea typeface="Candara" charset="0"/>
                <a:cs typeface="Candara" charset="0"/>
              </a:rPr>
              <a:t>de las ciencias y las artes por la </a:t>
            </a:r>
            <a:r>
              <a:rPr lang="es-ES" sz="2200" dirty="0" smtClean="0">
                <a:solidFill>
                  <a:srgbClr val="C00000"/>
                </a:solidFill>
                <a:latin typeface="Candara" charset="0"/>
                <a:ea typeface="Candara" charset="0"/>
                <a:cs typeface="Candara" charset="0"/>
              </a:rPr>
              <a:t>revinculación de los intereses adaptativo, comunicativo y emancipatorio.</a:t>
            </a:r>
          </a:p>
          <a:p>
            <a:pPr marL="285750" indent="-285750" algn="just">
              <a:buFont typeface="Wingdings" charset="2"/>
              <a:buChar char="ü"/>
            </a:pPr>
            <a:endParaRPr lang="es-ES" sz="2200" dirty="0">
              <a:latin typeface="Candara" charset="0"/>
              <a:ea typeface="Candara" charset="0"/>
              <a:cs typeface="Candara" charset="0"/>
            </a:endParaRPr>
          </a:p>
          <a:p>
            <a:pPr marL="285750" indent="-285750" algn="just">
              <a:buFont typeface="Wingdings" charset="2"/>
              <a:buChar char="ü"/>
            </a:pPr>
            <a:r>
              <a:rPr lang="es-ES" sz="2200" dirty="0" smtClean="0">
                <a:latin typeface="Candara" charset="0"/>
                <a:ea typeface="Candara" charset="0"/>
                <a:cs typeface="Candara" charset="0"/>
              </a:rPr>
              <a:t>Se trata de realizar nuestro </a:t>
            </a:r>
            <a:r>
              <a:rPr lang="es-ES" sz="2200" dirty="0" smtClean="0">
                <a:solidFill>
                  <a:srgbClr val="C00000"/>
                </a:solidFill>
                <a:latin typeface="Candara" charset="0"/>
                <a:ea typeface="Candara" charset="0"/>
                <a:cs typeface="Candara" charset="0"/>
              </a:rPr>
              <a:t>deseo de autotrascender,</a:t>
            </a:r>
            <a:r>
              <a:rPr lang="es-ES" sz="2200" dirty="0" smtClean="0">
                <a:latin typeface="Candara" charset="0"/>
                <a:ea typeface="Candara" charset="0"/>
                <a:cs typeface="Candara" charset="0"/>
              </a:rPr>
              <a:t> de alimentar nuestro deseo de preguntar por los fundamentos de nuestra experiencia, de nuestra comprensión inteligente, de nuestro actuar razonable.</a:t>
            </a:r>
          </a:p>
          <a:p>
            <a:pPr marL="285750" indent="-285750" algn="just">
              <a:buFont typeface="Wingdings" charset="2"/>
              <a:buChar char="ü"/>
            </a:pPr>
            <a:endParaRPr lang="es-ES" sz="2200" dirty="0">
              <a:latin typeface="Candara" charset="0"/>
              <a:ea typeface="Candara" charset="0"/>
              <a:cs typeface="Candara" charset="0"/>
            </a:endParaRPr>
          </a:p>
          <a:p>
            <a:pPr marL="285750" indent="-285750" algn="just">
              <a:buFont typeface="Wingdings" charset="2"/>
              <a:buChar char="ü"/>
            </a:pPr>
            <a:r>
              <a:rPr lang="es-ES" sz="2200" dirty="0" smtClean="0">
                <a:latin typeface="Candara" charset="0"/>
                <a:ea typeface="Candara" charset="0"/>
                <a:cs typeface="Candara" charset="0"/>
              </a:rPr>
              <a:t>Se trata de hacernos </a:t>
            </a:r>
            <a:r>
              <a:rPr lang="es-ES" sz="2200" dirty="0" smtClean="0">
                <a:solidFill>
                  <a:srgbClr val="C00000"/>
                </a:solidFill>
                <a:latin typeface="Candara" charset="0"/>
                <a:ea typeface="Candara" charset="0"/>
                <a:cs typeface="Candara" charset="0"/>
              </a:rPr>
              <a:t>capaces de encontrar </a:t>
            </a:r>
            <a:r>
              <a:rPr lang="es-ES" sz="2200" dirty="0" smtClean="0">
                <a:latin typeface="Candara" charset="0"/>
                <a:ea typeface="Candara" charset="0"/>
                <a:cs typeface="Candara" charset="0"/>
              </a:rPr>
              <a:t>en el fondo de nuestros corazones </a:t>
            </a:r>
            <a:r>
              <a:rPr lang="es-ES" sz="2200" dirty="0" smtClean="0">
                <a:solidFill>
                  <a:srgbClr val="C00000"/>
                </a:solidFill>
                <a:latin typeface="Candara" charset="0"/>
                <a:ea typeface="Candara" charset="0"/>
                <a:cs typeface="Candara" charset="0"/>
              </a:rPr>
              <a:t>el rostro de Dios.</a:t>
            </a:r>
            <a:endParaRPr lang="es-ES_tradnl" dirty="0">
              <a:solidFill>
                <a:srgbClr val="C00000"/>
              </a:solidFill>
            </a:endParaRPr>
          </a:p>
        </p:txBody>
      </p:sp>
    </p:spTree>
    <p:extLst>
      <p:ext uri="{BB962C8B-B14F-4D97-AF65-F5344CB8AC3E}">
        <p14:creationId xmlns:p14="http://schemas.microsoft.com/office/powerpoint/2010/main" val="179762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pic>
        <p:nvPicPr>
          <p:cNvPr id="3" name="Imagen 2"/>
          <p:cNvPicPr>
            <a:picLocks noChangeAspect="1"/>
          </p:cNvPicPr>
          <p:nvPr/>
        </p:nvPicPr>
        <p:blipFill>
          <a:blip r:embed="rId3"/>
          <a:stretch>
            <a:fillRect/>
          </a:stretch>
        </p:blipFill>
        <p:spPr>
          <a:xfrm>
            <a:off x="2309446" y="1683987"/>
            <a:ext cx="7479323" cy="3966535"/>
          </a:xfrm>
          <a:prstGeom prst="rect">
            <a:avLst/>
          </a:prstGeom>
        </p:spPr>
      </p:pic>
      <p:sp>
        <p:nvSpPr>
          <p:cNvPr id="4" name="CuadroTexto 3"/>
          <p:cNvSpPr txBox="1"/>
          <p:nvPr/>
        </p:nvSpPr>
        <p:spPr>
          <a:xfrm>
            <a:off x="328246" y="5782926"/>
            <a:ext cx="11218985" cy="830997"/>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La Pastoral Educativa trata de </a:t>
            </a:r>
            <a:r>
              <a:rPr lang="es-ES_tradnl" sz="2400" dirty="0" smtClean="0">
                <a:solidFill>
                  <a:srgbClr val="C00000"/>
                </a:solidFill>
                <a:latin typeface="Candara" charset="0"/>
                <a:ea typeface="Candara" charset="0"/>
                <a:cs typeface="Candara" charset="0"/>
              </a:rPr>
              <a:t>abrir la cultura de la escuela a su </a:t>
            </a:r>
            <a:r>
              <a:rPr lang="es-ES_tradnl" sz="2400" dirty="0" err="1" smtClean="0">
                <a:solidFill>
                  <a:srgbClr val="C00000"/>
                </a:solidFill>
                <a:latin typeface="Candara" charset="0"/>
                <a:ea typeface="Candara" charset="0"/>
                <a:cs typeface="Candara" charset="0"/>
              </a:rPr>
              <a:t>ra</a:t>
            </a:r>
            <a:r>
              <a:rPr lang="es-ES" sz="2400" dirty="0" smtClean="0">
                <a:solidFill>
                  <a:srgbClr val="C00000"/>
                </a:solidFill>
                <a:latin typeface="Candara" charset="0"/>
                <a:ea typeface="Candara" charset="0"/>
                <a:cs typeface="Candara" charset="0"/>
              </a:rPr>
              <a:t>íz religiosa </a:t>
            </a:r>
            <a:r>
              <a:rPr lang="es-ES" sz="2400" dirty="0" smtClean="0">
                <a:latin typeface="Candara" charset="0"/>
                <a:ea typeface="Candara" charset="0"/>
                <a:cs typeface="Candara" charset="0"/>
              </a:rPr>
              <a:t>desde nuestra </a:t>
            </a:r>
            <a:r>
              <a:rPr lang="es-ES" sz="2400" dirty="0" smtClean="0">
                <a:solidFill>
                  <a:srgbClr val="C00000"/>
                </a:solidFill>
                <a:latin typeface="Candara" charset="0"/>
                <a:ea typeface="Candara" charset="0"/>
                <a:cs typeface="Candara" charset="0"/>
              </a:rPr>
              <a:t>fe en la Encarnación de Dios en nuestra historia</a:t>
            </a:r>
            <a:r>
              <a:rPr lang="es-ES" sz="2400" dirty="0" smtClean="0">
                <a:latin typeface="Candara" charset="0"/>
                <a:ea typeface="Candara" charset="0"/>
                <a:cs typeface="Candara" charset="0"/>
              </a:rPr>
              <a:t>.</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169248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sp>
        <p:nvSpPr>
          <p:cNvPr id="2" name="CuadroTexto 1"/>
          <p:cNvSpPr txBox="1"/>
          <p:nvPr/>
        </p:nvSpPr>
        <p:spPr>
          <a:xfrm>
            <a:off x="328246" y="1699846"/>
            <a:ext cx="11371385" cy="830997"/>
          </a:xfrm>
          <a:prstGeom prst="rect">
            <a:avLst/>
          </a:prstGeom>
          <a:noFill/>
        </p:spPr>
        <p:txBody>
          <a:bodyPr wrap="square" rtlCol="0">
            <a:spAutoFit/>
          </a:bodyPr>
          <a:lstStyle/>
          <a:p>
            <a:pPr algn="just"/>
            <a:r>
              <a:rPr lang="es-ES_tradnl" sz="2400" noProof="1" smtClean="0">
                <a:latin typeface="Candara" charset="0"/>
                <a:ea typeface="Candara" charset="0"/>
                <a:cs typeface="Candara" charset="0"/>
              </a:rPr>
              <a:t>Todo lo aut</a:t>
            </a:r>
            <a:r>
              <a:rPr lang="es-ES" sz="2400" noProof="1" smtClean="0">
                <a:latin typeface="Candara" charset="0"/>
                <a:ea typeface="Candara" charset="0"/>
                <a:cs typeface="Candara" charset="0"/>
              </a:rPr>
              <a:t>énticamente humano puede abrirse a una </a:t>
            </a:r>
            <a:r>
              <a:rPr lang="es-ES" sz="2400" noProof="1" smtClean="0">
                <a:solidFill>
                  <a:srgbClr val="C00000"/>
                </a:solidFill>
                <a:latin typeface="Candara" charset="0"/>
                <a:ea typeface="Candara" charset="0"/>
                <a:cs typeface="Candara" charset="0"/>
              </a:rPr>
              <a:t>preocupación última, absoluta, a su misma raíz,</a:t>
            </a:r>
            <a:r>
              <a:rPr lang="es-ES" sz="2400" noProof="1" smtClean="0">
                <a:latin typeface="Candara" charset="0"/>
                <a:ea typeface="Candara" charset="0"/>
                <a:cs typeface="Candara" charset="0"/>
              </a:rPr>
              <a:t> a la que llamamos </a:t>
            </a:r>
            <a:r>
              <a:rPr lang="es-ES" sz="2400" noProof="1" smtClean="0">
                <a:solidFill>
                  <a:srgbClr val="C00000"/>
                </a:solidFill>
                <a:latin typeface="Candara" charset="0"/>
                <a:ea typeface="Candara" charset="0"/>
                <a:cs typeface="Candara" charset="0"/>
              </a:rPr>
              <a:t>Dios. </a:t>
            </a:r>
            <a:endParaRPr lang="es-ES_tradnl" sz="2400" noProof="1">
              <a:solidFill>
                <a:srgbClr val="C00000"/>
              </a:solidFill>
              <a:latin typeface="Candara" charset="0"/>
              <a:ea typeface="Candara" charset="0"/>
              <a:cs typeface="Candara" charset="0"/>
            </a:endParaRPr>
          </a:p>
        </p:txBody>
      </p:sp>
      <p:pic>
        <p:nvPicPr>
          <p:cNvPr id="3" name="Imagen 2"/>
          <p:cNvPicPr>
            <a:picLocks noChangeAspect="1"/>
          </p:cNvPicPr>
          <p:nvPr/>
        </p:nvPicPr>
        <p:blipFill>
          <a:blip r:embed="rId3"/>
          <a:stretch>
            <a:fillRect/>
          </a:stretch>
        </p:blipFill>
        <p:spPr>
          <a:xfrm>
            <a:off x="6178062" y="2718412"/>
            <a:ext cx="5521569" cy="3789361"/>
          </a:xfrm>
          <a:prstGeom prst="rect">
            <a:avLst/>
          </a:prstGeom>
        </p:spPr>
      </p:pic>
      <p:sp>
        <p:nvSpPr>
          <p:cNvPr id="4" name="CuadroTexto 3"/>
          <p:cNvSpPr txBox="1"/>
          <p:nvPr/>
        </p:nvSpPr>
        <p:spPr>
          <a:xfrm>
            <a:off x="328246" y="2672862"/>
            <a:ext cx="5650523" cy="4154984"/>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Las disciplinas escolares tienen que ver con la </a:t>
            </a:r>
            <a:r>
              <a:rPr lang="es-ES" sz="2400" dirty="0" smtClean="0">
                <a:solidFill>
                  <a:srgbClr val="C00000"/>
                </a:solidFill>
                <a:latin typeface="Candara" charset="0"/>
                <a:ea typeface="Candara" charset="0"/>
                <a:cs typeface="Candara" charset="0"/>
              </a:rPr>
              <a:t>búsqueda del sentido de la vida que la humanidad va haciendo en su historia; </a:t>
            </a:r>
            <a:r>
              <a:rPr lang="es-ES" sz="2400" dirty="0" smtClean="0">
                <a:latin typeface="Candara" charset="0"/>
                <a:ea typeface="Candara" charset="0"/>
                <a:cs typeface="Candara" charset="0"/>
              </a:rPr>
              <a:t>la tarea de todos los educadores consiste en </a:t>
            </a:r>
            <a:r>
              <a:rPr lang="es-ES" sz="2400" dirty="0" smtClean="0">
                <a:solidFill>
                  <a:srgbClr val="C00000"/>
                </a:solidFill>
                <a:latin typeface="Candara" charset="0"/>
                <a:ea typeface="Candara" charset="0"/>
                <a:cs typeface="Candara" charset="0"/>
              </a:rPr>
              <a:t>encarnar en un contexto determinado los mismos problemas y las mismas búsquedas.</a:t>
            </a:r>
          </a:p>
          <a:p>
            <a:pPr algn="just"/>
            <a:endParaRPr lang="es-ES" sz="2400" dirty="0">
              <a:solidFill>
                <a:srgbClr val="C00000"/>
              </a:solidFill>
              <a:latin typeface="Candara" charset="0"/>
              <a:ea typeface="Candara" charset="0"/>
              <a:cs typeface="Candara" charset="0"/>
            </a:endParaRPr>
          </a:p>
          <a:p>
            <a:pPr algn="just"/>
            <a:r>
              <a:rPr lang="es-ES" sz="2400" dirty="0" smtClean="0">
                <a:latin typeface="Candara" charset="0"/>
                <a:ea typeface="Candara" charset="0"/>
                <a:cs typeface="Candara" charset="0"/>
              </a:rPr>
              <a:t>Si además se abre las preguntas </a:t>
            </a:r>
            <a:r>
              <a:rPr lang="es-ES" sz="2400" dirty="0" smtClean="0">
                <a:solidFill>
                  <a:srgbClr val="C00000"/>
                </a:solidFill>
                <a:latin typeface="Candara" charset="0"/>
                <a:ea typeface="Candara" charset="0"/>
                <a:cs typeface="Candara" charset="0"/>
              </a:rPr>
              <a:t>hacia la raíz última de su sentido</a:t>
            </a:r>
            <a:r>
              <a:rPr lang="es-ES" sz="2400" dirty="0" smtClean="0">
                <a:latin typeface="Candara" charset="0"/>
                <a:ea typeface="Candara" charset="0"/>
                <a:cs typeface="Candara" charset="0"/>
              </a:rPr>
              <a:t>, podrá hacer un camino por una </a:t>
            </a:r>
            <a:r>
              <a:rPr lang="es-ES" sz="2400" dirty="0" smtClean="0">
                <a:solidFill>
                  <a:srgbClr val="C00000"/>
                </a:solidFill>
                <a:latin typeface="Candara" charset="0"/>
                <a:ea typeface="Candara" charset="0"/>
                <a:cs typeface="Candara" charset="0"/>
              </a:rPr>
              <a:t>pregunta religiosa.</a:t>
            </a:r>
            <a:endParaRPr lang="es-ES_tradnl" sz="2400" dirty="0">
              <a:solidFill>
                <a:srgbClr val="C00000"/>
              </a:solidFill>
              <a:latin typeface="Candara" charset="0"/>
              <a:ea typeface="Candara" charset="0"/>
              <a:cs typeface="Candara" charset="0"/>
            </a:endParaRPr>
          </a:p>
        </p:txBody>
      </p:sp>
    </p:spTree>
    <p:extLst>
      <p:ext uri="{BB962C8B-B14F-4D97-AF65-F5344CB8AC3E}">
        <p14:creationId xmlns:p14="http://schemas.microsoft.com/office/powerpoint/2010/main" val="2200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425937" y="2667488"/>
            <a:ext cx="5763847" cy="3797300"/>
          </a:xfrm>
          <a:prstGeom prst="rect">
            <a:avLst/>
          </a:prstGeom>
        </p:spPr>
      </p:pic>
      <p:sp>
        <p:nvSpPr>
          <p:cNvPr id="3" name="CuadroTexto 2"/>
          <p:cNvSpPr txBox="1"/>
          <p:nvPr/>
        </p:nvSpPr>
        <p:spPr>
          <a:xfrm>
            <a:off x="328246" y="1723292"/>
            <a:ext cx="11289323" cy="830997"/>
          </a:xfrm>
          <a:prstGeom prst="rect">
            <a:avLst/>
          </a:prstGeom>
          <a:noFill/>
        </p:spPr>
        <p:txBody>
          <a:bodyPr wrap="square" rtlCol="0">
            <a:spAutoFit/>
          </a:bodyPr>
          <a:lstStyle/>
          <a:p>
            <a:pPr algn="just"/>
            <a:r>
              <a:rPr lang="es-ES_tradnl" sz="2400" noProof="1" smtClean="0">
                <a:latin typeface="Candara" charset="0"/>
                <a:ea typeface="Candara" charset="0"/>
                <a:cs typeface="Candara" charset="0"/>
              </a:rPr>
              <a:t>La tarea del </a:t>
            </a:r>
            <a:r>
              <a:rPr lang="es-ES_tradnl" sz="2400" noProof="1" smtClean="0">
                <a:solidFill>
                  <a:srgbClr val="C00000"/>
                </a:solidFill>
                <a:latin typeface="Candara" charset="0"/>
                <a:ea typeface="Candara" charset="0"/>
                <a:cs typeface="Candara" charset="0"/>
              </a:rPr>
              <a:t>planificar</a:t>
            </a:r>
            <a:r>
              <a:rPr lang="es-ES_tradnl" sz="2400" noProof="1" smtClean="0">
                <a:latin typeface="Candara" charset="0"/>
                <a:ea typeface="Candara" charset="0"/>
                <a:cs typeface="Candara" charset="0"/>
              </a:rPr>
              <a:t> es una </a:t>
            </a:r>
            <a:r>
              <a:rPr lang="es-ES_tradnl" sz="2400" noProof="1" smtClean="0">
                <a:solidFill>
                  <a:srgbClr val="C00000"/>
                </a:solidFill>
                <a:latin typeface="Candara" charset="0"/>
                <a:ea typeface="Candara" charset="0"/>
                <a:cs typeface="Candara" charset="0"/>
              </a:rPr>
              <a:t>actividad religiosa</a:t>
            </a:r>
            <a:r>
              <a:rPr lang="es-ES_tradnl" sz="2400" noProof="1" smtClean="0">
                <a:latin typeface="Candara" charset="0"/>
                <a:ea typeface="Candara" charset="0"/>
                <a:cs typeface="Candara" charset="0"/>
              </a:rPr>
              <a:t>. El </a:t>
            </a:r>
            <a:r>
              <a:rPr lang="es-ES_tradnl" sz="2400" noProof="1" smtClean="0">
                <a:solidFill>
                  <a:srgbClr val="C00000"/>
                </a:solidFill>
                <a:latin typeface="Candara" charset="0"/>
                <a:ea typeface="Candara" charset="0"/>
                <a:cs typeface="Candara" charset="0"/>
              </a:rPr>
              <a:t>di</a:t>
            </a:r>
            <a:r>
              <a:rPr lang="es-ES" sz="2400" noProof="1" smtClean="0">
                <a:solidFill>
                  <a:srgbClr val="C00000"/>
                </a:solidFill>
                <a:latin typeface="Candara" charset="0"/>
                <a:ea typeface="Candara" charset="0"/>
                <a:cs typeface="Candara" charset="0"/>
              </a:rPr>
              <a:t>álogo del docente con sus contenidos </a:t>
            </a:r>
            <a:r>
              <a:rPr lang="es-ES" sz="2400" noProof="1" smtClean="0">
                <a:latin typeface="Candara" charset="0"/>
                <a:ea typeface="Candara" charset="0"/>
                <a:cs typeface="Candara" charset="0"/>
              </a:rPr>
              <a:t>tiene la seriedad propia de una </a:t>
            </a:r>
            <a:r>
              <a:rPr lang="es-ES" sz="2400" noProof="1" smtClean="0">
                <a:solidFill>
                  <a:srgbClr val="C00000"/>
                </a:solidFill>
                <a:latin typeface="Candara" charset="0"/>
                <a:ea typeface="Candara" charset="0"/>
                <a:cs typeface="Candara" charset="0"/>
              </a:rPr>
              <a:t>oración.</a:t>
            </a:r>
            <a:endParaRPr lang="es-ES_tradnl" sz="2400" noProof="1">
              <a:solidFill>
                <a:srgbClr val="C00000"/>
              </a:solidFill>
              <a:latin typeface="Candara" charset="0"/>
              <a:ea typeface="Candara" charset="0"/>
              <a:cs typeface="Candara" charset="0"/>
            </a:endParaRPr>
          </a:p>
        </p:txBody>
      </p:sp>
      <p:sp>
        <p:nvSpPr>
          <p:cNvPr id="4" name="CuadroTexto 3"/>
          <p:cNvSpPr txBox="1"/>
          <p:nvPr/>
        </p:nvSpPr>
        <p:spPr>
          <a:xfrm>
            <a:off x="6494585" y="2765304"/>
            <a:ext cx="5205046" cy="3785652"/>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Planificar, seleccionar contenidos, es una tarea que integra </a:t>
            </a:r>
            <a:r>
              <a:rPr lang="es-ES_tradnl" sz="2400" dirty="0" smtClean="0">
                <a:solidFill>
                  <a:srgbClr val="C00000"/>
                </a:solidFill>
                <a:latin typeface="Candara" charset="0"/>
                <a:ea typeface="Candara" charset="0"/>
                <a:cs typeface="Candara" charset="0"/>
              </a:rPr>
              <a:t>el propio di</a:t>
            </a:r>
            <a:r>
              <a:rPr lang="es-ES" sz="2400" dirty="0" smtClean="0">
                <a:solidFill>
                  <a:srgbClr val="C00000"/>
                </a:solidFill>
                <a:latin typeface="Candara" charset="0"/>
                <a:ea typeface="Candara" charset="0"/>
                <a:cs typeface="Candara" charset="0"/>
              </a:rPr>
              <a:t>álogo del docente con Dios en su propia subjetivación creyente.</a:t>
            </a:r>
            <a:r>
              <a:rPr lang="es-ES" sz="2400" dirty="0" smtClean="0">
                <a:latin typeface="Candara" charset="0"/>
                <a:ea typeface="Candara" charset="0"/>
                <a:cs typeface="Candara" charset="0"/>
              </a:rPr>
              <a:t> Y así debe ser realizado en el silencio y la palabra, en la soledad y en la comunidad. Con esta </a:t>
            </a:r>
            <a:r>
              <a:rPr lang="es-ES" sz="2400" dirty="0" smtClean="0">
                <a:solidFill>
                  <a:srgbClr val="C00000"/>
                </a:solidFill>
                <a:latin typeface="Candara" charset="0"/>
                <a:ea typeface="Candara" charset="0"/>
                <a:cs typeface="Candara" charset="0"/>
              </a:rPr>
              <a:t>conciencia creyente de responsabilidad. </a:t>
            </a:r>
          </a:p>
          <a:p>
            <a:pPr algn="ctr"/>
            <a:endParaRPr lang="es-ES" sz="2400" dirty="0" smtClean="0">
              <a:solidFill>
                <a:srgbClr val="C00000"/>
              </a:solidFill>
              <a:latin typeface="Candara" charset="0"/>
              <a:ea typeface="Candara" charset="0"/>
              <a:cs typeface="Candara" charset="0"/>
            </a:endParaRPr>
          </a:p>
          <a:p>
            <a:pPr algn="ctr"/>
            <a:r>
              <a:rPr lang="es-ES" sz="2400" dirty="0" smtClean="0">
                <a:latin typeface="Candara" charset="0"/>
                <a:ea typeface="Candara" charset="0"/>
                <a:cs typeface="Candara" charset="0"/>
                <a:hlinkClick r:id="rId4" action="ppaction://hlinkfile"/>
              </a:rPr>
              <a:t>El club de los emperadores</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21013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2403230" y="1683988"/>
            <a:ext cx="7221416" cy="3837581"/>
          </a:xfrm>
          <a:prstGeom prst="rect">
            <a:avLst/>
          </a:prstGeom>
        </p:spPr>
      </p:pic>
      <p:sp>
        <p:nvSpPr>
          <p:cNvPr id="3" name="CuadroTexto 2"/>
          <p:cNvSpPr txBox="1"/>
          <p:nvPr/>
        </p:nvSpPr>
        <p:spPr>
          <a:xfrm>
            <a:off x="410308" y="5599495"/>
            <a:ext cx="11289323" cy="1200329"/>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Lo </a:t>
            </a:r>
            <a:r>
              <a:rPr lang="es-ES_tradnl" sz="2400" dirty="0" err="1" smtClean="0">
                <a:latin typeface="Candara" charset="0"/>
                <a:ea typeface="Candara" charset="0"/>
                <a:cs typeface="Candara" charset="0"/>
              </a:rPr>
              <a:t>espec</a:t>
            </a:r>
            <a:r>
              <a:rPr lang="es-ES" sz="2400" dirty="0" smtClean="0">
                <a:latin typeface="Candara" charset="0"/>
                <a:ea typeface="Candara" charset="0"/>
                <a:cs typeface="Candara" charset="0"/>
              </a:rPr>
              <a:t>íficamente cristiano, </a:t>
            </a:r>
            <a:r>
              <a:rPr lang="es-ES" sz="2400" dirty="0" smtClean="0">
                <a:solidFill>
                  <a:srgbClr val="C00000"/>
                </a:solidFill>
                <a:latin typeface="Candara" charset="0"/>
                <a:ea typeface="Candara" charset="0"/>
                <a:cs typeface="Candara" charset="0"/>
              </a:rPr>
              <a:t>implícito en toda la vida escolar </a:t>
            </a:r>
            <a:r>
              <a:rPr lang="es-ES" sz="2400" dirty="0" smtClean="0">
                <a:latin typeface="Candara" charset="0"/>
                <a:ea typeface="Candara" charset="0"/>
                <a:cs typeface="Candara" charset="0"/>
              </a:rPr>
              <a:t>– especialmente en los saberes- </a:t>
            </a:r>
            <a:r>
              <a:rPr lang="es-ES" sz="2400" dirty="0" smtClean="0">
                <a:solidFill>
                  <a:srgbClr val="C00000"/>
                </a:solidFill>
                <a:latin typeface="Candara" charset="0"/>
                <a:ea typeface="Candara" charset="0"/>
                <a:cs typeface="Candara" charset="0"/>
              </a:rPr>
              <a:t>requiere</a:t>
            </a:r>
            <a:r>
              <a:rPr lang="es-ES" sz="2400" dirty="0" smtClean="0">
                <a:latin typeface="Candara" charset="0"/>
                <a:ea typeface="Candara" charset="0"/>
                <a:cs typeface="Candara" charset="0"/>
              </a:rPr>
              <a:t> , en algún momento, que haya algunos </a:t>
            </a:r>
            <a:r>
              <a:rPr lang="es-ES" sz="2400" dirty="0" smtClean="0">
                <a:solidFill>
                  <a:srgbClr val="C00000"/>
                </a:solidFill>
                <a:latin typeface="Candara" charset="0"/>
                <a:ea typeface="Candara" charset="0"/>
                <a:cs typeface="Candara" charset="0"/>
              </a:rPr>
              <a:t>espacios de explicitación del mensaje evangélico.</a:t>
            </a:r>
            <a:endParaRPr lang="es-ES_tradnl" sz="2400" dirty="0">
              <a:solidFill>
                <a:srgbClr val="C00000"/>
              </a:solidFill>
              <a:latin typeface="Candara" charset="0"/>
              <a:ea typeface="Candara" charset="0"/>
              <a:cs typeface="Candara" charset="0"/>
            </a:endParaRPr>
          </a:p>
        </p:txBody>
      </p:sp>
    </p:spTree>
    <p:extLst>
      <p:ext uri="{BB962C8B-B14F-4D97-AF65-F5344CB8AC3E}">
        <p14:creationId xmlns:p14="http://schemas.microsoft.com/office/powerpoint/2010/main" val="8261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graphicFrame>
        <p:nvGraphicFramePr>
          <p:cNvPr id="3" name="Diagrama 2"/>
          <p:cNvGraphicFramePr/>
          <p:nvPr>
            <p:extLst>
              <p:ext uri="{D42A27DB-BD31-4B8C-83A1-F6EECF244321}">
                <p14:modId xmlns:p14="http://schemas.microsoft.com/office/powerpoint/2010/main" val="1902380092"/>
              </p:ext>
            </p:extLst>
          </p:nvPr>
        </p:nvGraphicFramePr>
        <p:xfrm>
          <a:off x="328246" y="1770185"/>
          <a:ext cx="11371385" cy="4368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7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sp>
        <p:nvSpPr>
          <p:cNvPr id="3" name="CuadroTexto 2"/>
          <p:cNvSpPr txBox="1"/>
          <p:nvPr/>
        </p:nvSpPr>
        <p:spPr>
          <a:xfrm>
            <a:off x="328246" y="1676400"/>
            <a:ext cx="11371385" cy="830997"/>
          </a:xfrm>
          <a:prstGeom prst="rect">
            <a:avLst/>
          </a:prstGeom>
          <a:noFill/>
        </p:spPr>
        <p:txBody>
          <a:bodyPr wrap="square" rtlCol="0">
            <a:spAutoFit/>
          </a:bodyPr>
          <a:lstStyle/>
          <a:p>
            <a:r>
              <a:rPr lang="es-ES_tradnl" sz="2400" dirty="0" smtClean="0">
                <a:solidFill>
                  <a:srgbClr val="C00000"/>
                </a:solidFill>
                <a:latin typeface="Candara" charset="0"/>
                <a:ea typeface="Candara" charset="0"/>
                <a:cs typeface="Candara" charset="0"/>
              </a:rPr>
              <a:t>Es fundamental </a:t>
            </a:r>
            <a:r>
              <a:rPr lang="es-ES_tradnl" sz="2400" dirty="0" smtClean="0">
                <a:latin typeface="Candara" charset="0"/>
                <a:ea typeface="Candara" charset="0"/>
                <a:cs typeface="Candara" charset="0"/>
              </a:rPr>
              <a:t>la existencia y consistencia de comunidad en las que </a:t>
            </a:r>
            <a:r>
              <a:rPr lang="es-ES_tradnl" sz="2400" dirty="0" smtClean="0">
                <a:solidFill>
                  <a:srgbClr val="C00000"/>
                </a:solidFill>
                <a:latin typeface="Candara" charset="0"/>
                <a:ea typeface="Candara" charset="0"/>
                <a:cs typeface="Candara" charset="0"/>
              </a:rPr>
              <a:t>la formulación</a:t>
            </a:r>
            <a:r>
              <a:rPr lang="es-ES" sz="2400" dirty="0" smtClean="0">
                <a:solidFill>
                  <a:srgbClr val="C00000"/>
                </a:solidFill>
                <a:latin typeface="Candara" charset="0"/>
                <a:ea typeface="Candara" charset="0"/>
                <a:cs typeface="Candara" charset="0"/>
              </a:rPr>
              <a:t> de la pregunta religiosa pueda tener algún sentido</a:t>
            </a:r>
            <a:r>
              <a:rPr lang="es-ES" sz="2400" dirty="0" smtClean="0">
                <a:latin typeface="Candara" charset="0"/>
                <a:ea typeface="Candara" charset="0"/>
                <a:cs typeface="Candara" charset="0"/>
              </a:rPr>
              <a:t> y alguna </a:t>
            </a:r>
            <a:r>
              <a:rPr lang="es-ES" sz="2400" dirty="0" smtClean="0">
                <a:solidFill>
                  <a:srgbClr val="C00000"/>
                </a:solidFill>
                <a:latin typeface="Candara" charset="0"/>
                <a:ea typeface="Candara" charset="0"/>
                <a:cs typeface="Candara" charset="0"/>
              </a:rPr>
              <a:t>respuesta.</a:t>
            </a:r>
            <a:endParaRPr lang="es-ES_tradnl" sz="2400" dirty="0">
              <a:solidFill>
                <a:srgbClr val="C00000"/>
              </a:solidFill>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328246" y="2671520"/>
            <a:ext cx="5033596" cy="3811342"/>
          </a:xfrm>
          <a:prstGeom prst="rect">
            <a:avLst/>
          </a:prstGeom>
        </p:spPr>
      </p:pic>
      <p:sp>
        <p:nvSpPr>
          <p:cNvPr id="5" name="CuadroTexto 4"/>
          <p:cNvSpPr txBox="1"/>
          <p:nvPr/>
        </p:nvSpPr>
        <p:spPr>
          <a:xfrm>
            <a:off x="5650523" y="2812197"/>
            <a:ext cx="6049108" cy="3785652"/>
          </a:xfrm>
          <a:prstGeom prst="rect">
            <a:avLst/>
          </a:prstGeom>
          <a:noFill/>
        </p:spPr>
        <p:txBody>
          <a:bodyPr wrap="square" rtlCol="0">
            <a:spAutoFit/>
          </a:bodyPr>
          <a:lstStyle/>
          <a:p>
            <a:pPr algn="ctr"/>
            <a:r>
              <a:rPr lang="es-ES_tradnl" sz="2400" dirty="0" smtClean="0">
                <a:latin typeface="Candara" charset="0"/>
                <a:ea typeface="Candara" charset="0"/>
                <a:cs typeface="Candara" charset="0"/>
              </a:rPr>
              <a:t>Lo religioso, hoy sobreviene en la </a:t>
            </a:r>
            <a:r>
              <a:rPr lang="es-ES_tradnl" sz="2400" dirty="0" smtClean="0">
                <a:solidFill>
                  <a:srgbClr val="C00000"/>
                </a:solidFill>
                <a:latin typeface="Candara" charset="0"/>
                <a:ea typeface="Candara" charset="0"/>
                <a:cs typeface="Candara" charset="0"/>
              </a:rPr>
              <a:t>ausencia de sus cl</a:t>
            </a:r>
            <a:r>
              <a:rPr lang="es-ES" sz="2400" dirty="0" smtClean="0">
                <a:solidFill>
                  <a:srgbClr val="C00000"/>
                </a:solidFill>
                <a:latin typeface="Candara" charset="0"/>
                <a:ea typeface="Candara" charset="0"/>
                <a:cs typeface="Candara" charset="0"/>
              </a:rPr>
              <a:t>ásicos signos evocadores</a:t>
            </a:r>
            <a:r>
              <a:rPr lang="es-ES" sz="2400" dirty="0" smtClean="0">
                <a:latin typeface="Candara" charset="0"/>
                <a:ea typeface="Candara" charset="0"/>
                <a:cs typeface="Candara" charset="0"/>
              </a:rPr>
              <a:t>, sobreviene clandestinamente, como un </a:t>
            </a:r>
            <a:r>
              <a:rPr lang="es-ES" sz="2400" dirty="0" smtClean="0">
                <a:solidFill>
                  <a:srgbClr val="C00000"/>
                </a:solidFill>
                <a:latin typeface="Candara" charset="0"/>
                <a:ea typeface="Candara" charset="0"/>
                <a:cs typeface="Candara" charset="0"/>
              </a:rPr>
              <a:t>acontecer simbólico</a:t>
            </a:r>
            <a:r>
              <a:rPr lang="es-ES" sz="2400" dirty="0" smtClean="0">
                <a:latin typeface="Candara" charset="0"/>
                <a:ea typeface="Candara" charset="0"/>
                <a:cs typeface="Candara" charset="0"/>
              </a:rPr>
              <a:t>, en el empeño por la justicia, en la maravilla ante la vida y el mundo, encuentro con uno mismo, en el encuentro amoroso, en el encuentro con el dolor, en el encuentro con la muerte, en el encuentro con los límites éticos y estéticos, en la búsqueda del sentido de la vida</a:t>
            </a:r>
            <a:r>
              <a:rPr lang="es-ES" sz="2300" dirty="0" smtClean="0">
                <a:latin typeface="Candara" charset="0"/>
                <a:ea typeface="Candara" charset="0"/>
                <a:cs typeface="Candara" charset="0"/>
              </a:rPr>
              <a:t>. </a:t>
            </a:r>
            <a:endParaRPr lang="es-ES_tradnl" sz="2300" dirty="0">
              <a:latin typeface="Candara" charset="0"/>
              <a:ea typeface="Candara" charset="0"/>
              <a:cs typeface="Candara" charset="0"/>
            </a:endParaRPr>
          </a:p>
        </p:txBody>
      </p:sp>
    </p:spTree>
    <p:extLst>
      <p:ext uri="{BB962C8B-B14F-4D97-AF65-F5344CB8AC3E}">
        <p14:creationId xmlns:p14="http://schemas.microsoft.com/office/powerpoint/2010/main" val="12653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6752493" y="1898209"/>
            <a:ext cx="5111750" cy="4315022"/>
          </a:xfrm>
          <a:prstGeom prst="rect">
            <a:avLst/>
          </a:prstGeom>
        </p:spPr>
      </p:pic>
      <p:sp>
        <p:nvSpPr>
          <p:cNvPr id="3" name="CuadroTexto 2"/>
          <p:cNvSpPr txBox="1"/>
          <p:nvPr/>
        </p:nvSpPr>
        <p:spPr>
          <a:xfrm>
            <a:off x="328246" y="1770185"/>
            <a:ext cx="6248400" cy="5262979"/>
          </a:xfrm>
          <a:prstGeom prst="rect">
            <a:avLst/>
          </a:prstGeom>
          <a:noFill/>
        </p:spPr>
        <p:txBody>
          <a:bodyPr wrap="square" rtlCol="0">
            <a:spAutoFit/>
          </a:bodyPr>
          <a:lstStyle/>
          <a:p>
            <a:pPr algn="just"/>
            <a:r>
              <a:rPr lang="es-ES_tradnl" sz="2400" b="1" noProof="1" smtClean="0">
                <a:latin typeface="Candara" charset="0"/>
                <a:ea typeface="Candara" charset="0"/>
                <a:cs typeface="Candara" charset="0"/>
              </a:rPr>
              <a:t>PREGUNTAR Y PREGUNTARSE</a:t>
            </a:r>
            <a:r>
              <a:rPr lang="is-IS" sz="2400" b="1" noProof="1" smtClean="0">
                <a:latin typeface="Candara" charset="0"/>
                <a:ea typeface="Candara" charset="0"/>
                <a:cs typeface="Candara" charset="0"/>
              </a:rPr>
              <a:t>….</a:t>
            </a:r>
          </a:p>
          <a:p>
            <a:pPr algn="just"/>
            <a:endParaRPr lang="is-IS" sz="2400" b="1" noProof="1" smtClean="0">
              <a:latin typeface="Candara" charset="0"/>
              <a:ea typeface="Candara" charset="0"/>
              <a:cs typeface="Candara" charset="0"/>
            </a:endParaRPr>
          </a:p>
          <a:p>
            <a:pPr marL="342900" indent="-342900" algn="just">
              <a:buFont typeface="Arial" charset="0"/>
              <a:buChar char="•"/>
            </a:pPr>
            <a:r>
              <a:rPr lang="is-IS" sz="2400" noProof="1" smtClean="0">
                <a:solidFill>
                  <a:srgbClr val="C00000"/>
                </a:solidFill>
                <a:latin typeface="Candara" charset="0"/>
                <a:ea typeface="Candara" charset="0"/>
                <a:cs typeface="Candara" charset="0"/>
              </a:rPr>
              <a:t>S</a:t>
            </a:r>
            <a:r>
              <a:rPr lang="es-ES" sz="2400" noProof="1" smtClean="0">
                <a:solidFill>
                  <a:srgbClr val="C00000"/>
                </a:solidFill>
                <a:latin typeface="Candara" charset="0"/>
                <a:ea typeface="Candara" charset="0"/>
                <a:cs typeface="Candara" charset="0"/>
              </a:rPr>
              <a:t>ímbolos religiosos convencionales </a:t>
            </a:r>
            <a:r>
              <a:rPr lang="es-ES" sz="2400" noProof="1" smtClean="0">
                <a:latin typeface="Candara" charset="0"/>
                <a:ea typeface="Candara" charset="0"/>
                <a:cs typeface="Candara" charset="0"/>
              </a:rPr>
              <a:t>y que deben ser </a:t>
            </a:r>
            <a:r>
              <a:rPr lang="es-ES" sz="2400" noProof="1" smtClean="0">
                <a:solidFill>
                  <a:srgbClr val="C00000"/>
                </a:solidFill>
                <a:latin typeface="Candara" charset="0"/>
                <a:ea typeface="Candara" charset="0"/>
                <a:cs typeface="Candara" charset="0"/>
              </a:rPr>
              <a:t>resignificados.</a:t>
            </a:r>
          </a:p>
          <a:p>
            <a:pPr marL="342900" indent="-342900" algn="just">
              <a:buFont typeface="Arial" charset="0"/>
              <a:buChar char="•"/>
            </a:pPr>
            <a:endParaRPr lang="es-ES" sz="2400" noProof="1" smtClean="0">
              <a:latin typeface="Candara" charset="0"/>
              <a:ea typeface="Candara" charset="0"/>
              <a:cs typeface="Candara" charset="0"/>
            </a:endParaRPr>
          </a:p>
          <a:p>
            <a:pPr marL="342900" indent="-342900" algn="just">
              <a:buFont typeface="Arial" charset="0"/>
              <a:buChar char="•"/>
            </a:pPr>
            <a:r>
              <a:rPr lang="es-ES" sz="2400" noProof="1" smtClean="0">
                <a:latin typeface="Candara" charset="0"/>
                <a:ea typeface="Candara" charset="0"/>
                <a:cs typeface="Candara" charset="0"/>
              </a:rPr>
              <a:t>Poderosas </a:t>
            </a:r>
            <a:r>
              <a:rPr lang="es-ES" sz="2400" noProof="1" smtClean="0">
                <a:solidFill>
                  <a:srgbClr val="C00000"/>
                </a:solidFill>
                <a:latin typeface="Candara" charset="0"/>
                <a:ea typeface="Candara" charset="0"/>
                <a:cs typeface="Candara" charset="0"/>
              </a:rPr>
              <a:t>significaciones del amar y ser amados,</a:t>
            </a:r>
            <a:r>
              <a:rPr lang="es-ES" sz="2400" noProof="1" smtClean="0">
                <a:latin typeface="Candara" charset="0"/>
                <a:ea typeface="Candara" charset="0"/>
                <a:cs typeface="Candara" charset="0"/>
              </a:rPr>
              <a:t> del contacto con el dolor, con el sufrimiento, con la amistad, con la música, con los límites.</a:t>
            </a:r>
          </a:p>
          <a:p>
            <a:pPr marL="342900" indent="-342900" algn="just">
              <a:buFont typeface="Arial" charset="0"/>
              <a:buChar char="•"/>
            </a:pPr>
            <a:endParaRPr lang="es-ES" sz="2400" noProof="1" smtClean="0">
              <a:latin typeface="Candara" charset="0"/>
              <a:ea typeface="Candara" charset="0"/>
              <a:cs typeface="Candara" charset="0"/>
            </a:endParaRPr>
          </a:p>
          <a:p>
            <a:pPr marL="342900" indent="-342900" algn="just">
              <a:buFont typeface="Arial" charset="0"/>
              <a:buChar char="•"/>
            </a:pPr>
            <a:r>
              <a:rPr lang="es-ES" sz="2400" noProof="1" smtClean="0">
                <a:latin typeface="Candara" charset="0"/>
                <a:ea typeface="Candara" charset="0"/>
                <a:cs typeface="Candara" charset="0"/>
              </a:rPr>
              <a:t>¿En qué medida los </a:t>
            </a:r>
            <a:r>
              <a:rPr lang="es-ES" sz="2400" noProof="1" smtClean="0">
                <a:solidFill>
                  <a:srgbClr val="C00000"/>
                </a:solidFill>
                <a:latin typeface="Candara" charset="0"/>
                <a:ea typeface="Candara" charset="0"/>
                <a:cs typeface="Candara" charset="0"/>
              </a:rPr>
              <a:t>elementos de la vida escolar </a:t>
            </a:r>
            <a:r>
              <a:rPr lang="es-ES" sz="2400" noProof="1" smtClean="0">
                <a:latin typeface="Candara" charset="0"/>
                <a:ea typeface="Candara" charset="0"/>
                <a:cs typeface="Candara" charset="0"/>
              </a:rPr>
              <a:t>pueden tener </a:t>
            </a:r>
            <a:r>
              <a:rPr lang="es-ES" sz="2400" noProof="1" smtClean="0">
                <a:solidFill>
                  <a:srgbClr val="C00000"/>
                </a:solidFill>
                <a:latin typeface="Candara" charset="0"/>
                <a:ea typeface="Candara" charset="0"/>
                <a:cs typeface="Candara" charset="0"/>
              </a:rPr>
              <a:t>significación religiosa</a:t>
            </a:r>
            <a:r>
              <a:rPr lang="es-ES" sz="2400" noProof="1" smtClean="0">
                <a:latin typeface="Candara" charset="0"/>
                <a:ea typeface="Candara" charset="0"/>
                <a:cs typeface="Candara" charset="0"/>
              </a:rPr>
              <a:t>?</a:t>
            </a:r>
          </a:p>
          <a:p>
            <a:pPr marL="342900" indent="-342900" algn="just">
              <a:buFont typeface="Arial" charset="0"/>
              <a:buChar char="•"/>
            </a:pPr>
            <a:endParaRPr lang="es-ES" sz="2400" noProof="1" smtClean="0">
              <a:latin typeface="Candara" charset="0"/>
              <a:ea typeface="Candara" charset="0"/>
              <a:cs typeface="Candara" charset="0"/>
            </a:endParaRPr>
          </a:p>
          <a:p>
            <a:pPr marL="342900" indent="-342900">
              <a:buFont typeface="Arial" charset="0"/>
              <a:buChar char="•"/>
            </a:pPr>
            <a:endParaRPr lang="es-ES_tradnl" sz="2400" noProof="1">
              <a:latin typeface="Candara" charset="0"/>
              <a:ea typeface="Candara" charset="0"/>
              <a:cs typeface="Candara" charset="0"/>
            </a:endParaRPr>
          </a:p>
        </p:txBody>
      </p:sp>
    </p:spTree>
    <p:extLst>
      <p:ext uri="{BB962C8B-B14F-4D97-AF65-F5344CB8AC3E}">
        <p14:creationId xmlns:p14="http://schemas.microsoft.com/office/powerpoint/2010/main" val="9821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INTRODUCCI</a:t>
            </a:r>
            <a:r>
              <a:rPr lang="es-ES" sz="3600" b="1" dirty="0" smtClean="0">
                <a:latin typeface="Candara" charset="0"/>
                <a:ea typeface="Candara" charset="0"/>
                <a:cs typeface="Candara" charset="0"/>
              </a:rPr>
              <a:t>ÓN</a:t>
            </a:r>
            <a:endParaRPr lang="es-ES_tradnl" sz="3600" b="1" dirty="0">
              <a:latin typeface="Candara" charset="0"/>
              <a:ea typeface="Candara" charset="0"/>
              <a:cs typeface="Candara" charset="0"/>
            </a:endParaRPr>
          </a:p>
        </p:txBody>
      </p:sp>
      <p:sp>
        <p:nvSpPr>
          <p:cNvPr id="5" name="CuadroTexto 4"/>
          <p:cNvSpPr txBox="1"/>
          <p:nvPr/>
        </p:nvSpPr>
        <p:spPr>
          <a:xfrm>
            <a:off x="328246" y="4579588"/>
            <a:ext cx="11371385" cy="2123658"/>
          </a:xfrm>
          <a:prstGeom prst="rect">
            <a:avLst/>
          </a:prstGeom>
          <a:noFill/>
        </p:spPr>
        <p:txBody>
          <a:bodyPr wrap="square" rtlCol="0">
            <a:spAutoFit/>
          </a:bodyPr>
          <a:lstStyle/>
          <a:p>
            <a:r>
              <a:rPr lang="es-ES_tradnl" sz="2200" b="1" dirty="0" smtClean="0">
                <a:latin typeface="Candara" charset="0"/>
                <a:ea typeface="Candara" charset="0"/>
                <a:cs typeface="Candara" charset="0"/>
              </a:rPr>
              <a:t>Partimos de unos convencimientos </a:t>
            </a:r>
            <a:r>
              <a:rPr lang="es-ES" sz="2200" b="1" dirty="0" smtClean="0">
                <a:latin typeface="Candara" charset="0"/>
                <a:ea typeface="Candara" charset="0"/>
                <a:cs typeface="Candara" charset="0"/>
              </a:rPr>
              <a:t>básicos:</a:t>
            </a:r>
          </a:p>
          <a:p>
            <a:pPr marL="342900" indent="-342900">
              <a:buAutoNum type="arabicPeriod"/>
            </a:pPr>
            <a:r>
              <a:rPr lang="es-ES" sz="2200" dirty="0" smtClean="0">
                <a:latin typeface="Candara" charset="0"/>
                <a:ea typeface="Candara" charset="0"/>
                <a:cs typeface="Candara" charset="0"/>
              </a:rPr>
              <a:t>Lo específico de la escuela es lo educativo y eso se concreta en el currículo.</a:t>
            </a:r>
          </a:p>
          <a:p>
            <a:pPr marL="342900" indent="-342900">
              <a:buAutoNum type="arabicPeriod"/>
            </a:pPr>
            <a:r>
              <a:rPr lang="es-ES" sz="2200" dirty="0" smtClean="0">
                <a:latin typeface="Candara" charset="0"/>
                <a:ea typeface="Candara" charset="0"/>
                <a:cs typeface="Candara" charset="0"/>
              </a:rPr>
              <a:t>Lo específico de un plantel docente es su ciencia, su saber, su cultura.</a:t>
            </a:r>
          </a:p>
          <a:p>
            <a:pPr marL="342900" indent="-342900">
              <a:buAutoNum type="arabicPeriod"/>
            </a:pPr>
            <a:r>
              <a:rPr lang="es-ES" sz="2200" dirty="0" smtClean="0">
                <a:latin typeface="Candara" charset="0"/>
                <a:ea typeface="Candara" charset="0"/>
                <a:cs typeface="Candara" charset="0"/>
              </a:rPr>
              <a:t>Lo que buscan los que se aproximan a una escuela, aún católica, es saber.</a:t>
            </a:r>
          </a:p>
          <a:p>
            <a:pPr marL="342900" indent="-342900">
              <a:buAutoNum type="arabicPeriod"/>
            </a:pPr>
            <a:r>
              <a:rPr lang="es-ES" sz="2200" dirty="0" smtClean="0">
                <a:latin typeface="Candara" charset="0"/>
                <a:ea typeface="Candara" charset="0"/>
                <a:cs typeface="Candara" charset="0"/>
              </a:rPr>
              <a:t>Si la escuela quiere hacer una propuesta pastoral, tiene que ser una pastoral acerca del saber, una pastoral acerca de los saberes. Debe evangelizar desde el currículo.</a:t>
            </a:r>
            <a:endParaRPr lang="es-ES_tradnl" sz="2200" dirty="0">
              <a:latin typeface="Candara" charset="0"/>
              <a:ea typeface="Candara" charset="0"/>
              <a:cs typeface="Candara" charset="0"/>
            </a:endParaRPr>
          </a:p>
        </p:txBody>
      </p:sp>
      <p:pic>
        <p:nvPicPr>
          <p:cNvPr id="6" name="Imagen 5"/>
          <p:cNvPicPr>
            <a:picLocks noChangeAspect="1"/>
          </p:cNvPicPr>
          <p:nvPr/>
        </p:nvPicPr>
        <p:blipFill>
          <a:blip r:embed="rId2"/>
          <a:stretch>
            <a:fillRect/>
          </a:stretch>
        </p:blipFill>
        <p:spPr>
          <a:xfrm>
            <a:off x="937846" y="1601926"/>
            <a:ext cx="10140461" cy="2841120"/>
          </a:xfrm>
          <a:prstGeom prst="rect">
            <a:avLst/>
          </a:prstGeom>
        </p:spPr>
      </p:pic>
    </p:spTree>
    <p:extLst>
      <p:ext uri="{BB962C8B-B14F-4D97-AF65-F5344CB8AC3E}">
        <p14:creationId xmlns:p14="http://schemas.microsoft.com/office/powerpoint/2010/main" val="7782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sp>
        <p:nvSpPr>
          <p:cNvPr id="3" name="CuadroTexto 2"/>
          <p:cNvSpPr txBox="1"/>
          <p:nvPr/>
        </p:nvSpPr>
        <p:spPr>
          <a:xfrm>
            <a:off x="328246" y="1723292"/>
            <a:ext cx="11371385" cy="83099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comunidad no s</a:t>
            </a:r>
            <a:r>
              <a:rPr lang="es-ES" sz="2400" dirty="0" smtClean="0">
                <a:latin typeface="Candara" charset="0"/>
                <a:ea typeface="Candara" charset="0"/>
                <a:cs typeface="Candara" charset="0"/>
              </a:rPr>
              <a:t>ólo </a:t>
            </a:r>
            <a:r>
              <a:rPr lang="es-ES" sz="2400" dirty="0" smtClean="0">
                <a:solidFill>
                  <a:srgbClr val="C00000"/>
                </a:solidFill>
                <a:latin typeface="Candara" charset="0"/>
                <a:ea typeface="Candara" charset="0"/>
                <a:cs typeface="Candara" charset="0"/>
              </a:rPr>
              <a:t>propone</a:t>
            </a:r>
            <a:r>
              <a:rPr lang="es-ES" sz="2400" dirty="0" smtClean="0">
                <a:latin typeface="Candara" charset="0"/>
                <a:ea typeface="Candara" charset="0"/>
                <a:cs typeface="Candara" charset="0"/>
              </a:rPr>
              <a:t> símbolos y experiencias de encuentro interpersonal, sino también </a:t>
            </a:r>
            <a:r>
              <a:rPr lang="es-ES" sz="2400" dirty="0" smtClean="0">
                <a:solidFill>
                  <a:srgbClr val="C00000"/>
                </a:solidFill>
                <a:latin typeface="Candara" charset="0"/>
                <a:ea typeface="Candara" charset="0"/>
                <a:cs typeface="Candara" charset="0"/>
              </a:rPr>
              <a:t>formulaciones de sus creencias</a:t>
            </a:r>
            <a:r>
              <a:rPr lang="es-ES" sz="2400" dirty="0" smtClean="0">
                <a:latin typeface="Candara" charset="0"/>
                <a:ea typeface="Candara" charset="0"/>
                <a:cs typeface="Candara" charset="0"/>
              </a:rPr>
              <a:t>.</a:t>
            </a:r>
            <a:endParaRPr lang="es-ES_tradnl" sz="2400" dirty="0">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460132" y="2637693"/>
            <a:ext cx="5272454" cy="3929796"/>
          </a:xfrm>
          <a:prstGeom prst="rect">
            <a:avLst/>
          </a:prstGeom>
        </p:spPr>
      </p:pic>
      <p:sp>
        <p:nvSpPr>
          <p:cNvPr id="5" name="CuadroTexto 4"/>
          <p:cNvSpPr txBox="1"/>
          <p:nvPr/>
        </p:nvSpPr>
        <p:spPr>
          <a:xfrm>
            <a:off x="5849815" y="2641461"/>
            <a:ext cx="5849816" cy="4154984"/>
          </a:xfrm>
          <a:prstGeom prst="rect">
            <a:avLst/>
          </a:prstGeom>
          <a:noFill/>
        </p:spPr>
        <p:txBody>
          <a:bodyPr wrap="square" rtlCol="0">
            <a:spAutoFit/>
          </a:bodyPr>
          <a:lstStyle/>
          <a:p>
            <a:pPr algn="just"/>
            <a:r>
              <a:rPr lang="es-ES_tradnl" sz="2200" noProof="1" smtClean="0">
                <a:latin typeface="Candara" charset="0"/>
                <a:ea typeface="Candara" charset="0"/>
                <a:cs typeface="Candara" charset="0"/>
              </a:rPr>
              <a:t>Adem</a:t>
            </a:r>
            <a:r>
              <a:rPr lang="es-ES" sz="2200" noProof="1" smtClean="0">
                <a:latin typeface="Candara" charset="0"/>
                <a:ea typeface="Candara" charset="0"/>
                <a:cs typeface="Candara" charset="0"/>
              </a:rPr>
              <a:t>ás de la propuesta pastoral desde el saber en la Escuela Católica, que debe ser consistente;  </a:t>
            </a:r>
            <a:r>
              <a:rPr lang="es-ES" sz="2200" noProof="1" smtClean="0">
                <a:solidFill>
                  <a:srgbClr val="C00000"/>
                </a:solidFill>
                <a:latin typeface="Candara" charset="0"/>
                <a:ea typeface="Candara" charset="0"/>
                <a:cs typeface="Candara" charset="0"/>
              </a:rPr>
              <a:t>la Escuela Católica debe tener un Plan Global de Pastoral Educativa</a:t>
            </a:r>
            <a:r>
              <a:rPr lang="es-ES" sz="2200" noProof="1" smtClean="0">
                <a:latin typeface="Candara" charset="0"/>
                <a:ea typeface="Candara" charset="0"/>
                <a:cs typeface="Candara" charset="0"/>
              </a:rPr>
              <a:t>, que permita acompañar todas las personas que integran la Escuela.</a:t>
            </a:r>
          </a:p>
          <a:p>
            <a:pPr algn="just"/>
            <a:endParaRPr lang="es-ES" sz="2200" noProof="1">
              <a:latin typeface="Candara" charset="0"/>
              <a:ea typeface="Candara" charset="0"/>
              <a:cs typeface="Candara" charset="0"/>
            </a:endParaRPr>
          </a:p>
          <a:p>
            <a:pPr algn="just"/>
            <a:r>
              <a:rPr lang="es-ES" sz="2200" noProof="1" smtClean="0">
                <a:latin typeface="Candara" charset="0"/>
                <a:ea typeface="Candara" charset="0"/>
                <a:cs typeface="Candara" charset="0"/>
              </a:rPr>
              <a:t>En este acompañamiento es importante el </a:t>
            </a:r>
            <a:r>
              <a:rPr lang="es-ES" sz="2200" noProof="1" smtClean="0">
                <a:solidFill>
                  <a:srgbClr val="C00000"/>
                </a:solidFill>
                <a:latin typeface="Candara" charset="0"/>
                <a:ea typeface="Candara" charset="0"/>
                <a:cs typeface="Candara" charset="0"/>
              </a:rPr>
              <a:t>trabajo sobre los sentimientos</a:t>
            </a:r>
            <a:r>
              <a:rPr lang="es-ES" sz="2200" noProof="1" smtClean="0">
                <a:latin typeface="Candara" charset="0"/>
                <a:ea typeface="Candara" charset="0"/>
                <a:cs typeface="Candara" charset="0"/>
              </a:rPr>
              <a:t>; ellos son los que nos vinculan a lo simbólico como los que nos permiten accedes a la conciencia de los valores.</a:t>
            </a:r>
          </a:p>
          <a:p>
            <a:pPr algn="just"/>
            <a:endParaRPr lang="es-ES" sz="2200" noProof="1">
              <a:latin typeface="Candara" charset="0"/>
              <a:ea typeface="Candara" charset="0"/>
              <a:cs typeface="Candara" charset="0"/>
            </a:endParaRPr>
          </a:p>
          <a:p>
            <a:pPr algn="ctr"/>
            <a:r>
              <a:rPr lang="es-ES" sz="2200" noProof="1" smtClean="0">
                <a:latin typeface="Candara" charset="0"/>
                <a:ea typeface="Candara" charset="0"/>
                <a:cs typeface="Candara" charset="0"/>
                <a:hlinkClick r:id="rId4" action="ppaction://hlinkfile"/>
              </a:rPr>
              <a:t>Educar la interioridad</a:t>
            </a:r>
            <a:endParaRPr lang="es-ES_tradnl" sz="2400" noProof="1">
              <a:latin typeface="Candara" charset="0"/>
              <a:ea typeface="Candara" charset="0"/>
              <a:cs typeface="Candara" charset="0"/>
            </a:endParaRPr>
          </a:p>
        </p:txBody>
      </p:sp>
    </p:spTree>
    <p:extLst>
      <p:ext uri="{BB962C8B-B14F-4D97-AF65-F5344CB8AC3E}">
        <p14:creationId xmlns:p14="http://schemas.microsoft.com/office/powerpoint/2010/main" val="17305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Candara" charset="0"/>
                <a:ea typeface="Candara" charset="0"/>
                <a:cs typeface="Candara" charset="0"/>
              </a:rPr>
              <a:t>4</a:t>
            </a:r>
            <a:r>
              <a:rPr lang="es-ES_tradnl" sz="3600" b="1" dirty="0" smtClean="0">
                <a:latin typeface="Candara" charset="0"/>
                <a:ea typeface="Candara" charset="0"/>
                <a:cs typeface="Candara" charset="0"/>
              </a:rPr>
              <a:t>. PASTORAL EDUCATIVA: IMPL</a:t>
            </a:r>
            <a:r>
              <a:rPr lang="es-ES" sz="3600" b="1" dirty="0" smtClean="0">
                <a:latin typeface="Candara" charset="0"/>
                <a:ea typeface="Candara" charset="0"/>
                <a:cs typeface="Candara" charset="0"/>
              </a:rPr>
              <a:t>ÍCITO Y EXPLÍCITO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2033953" y="1683989"/>
            <a:ext cx="7772400" cy="3755520"/>
          </a:xfrm>
          <a:prstGeom prst="rect">
            <a:avLst/>
          </a:prstGeom>
        </p:spPr>
      </p:pic>
      <p:sp>
        <p:nvSpPr>
          <p:cNvPr id="3" name="CuadroTexto 2"/>
          <p:cNvSpPr txBox="1"/>
          <p:nvPr/>
        </p:nvSpPr>
        <p:spPr>
          <a:xfrm>
            <a:off x="328246" y="5611221"/>
            <a:ext cx="11371385" cy="1107996"/>
          </a:xfrm>
          <a:prstGeom prst="rect">
            <a:avLst/>
          </a:prstGeom>
          <a:noFill/>
        </p:spPr>
        <p:txBody>
          <a:bodyPr wrap="square" rtlCol="0">
            <a:spAutoFit/>
          </a:bodyPr>
          <a:lstStyle/>
          <a:p>
            <a:pPr algn="ctr"/>
            <a:r>
              <a:rPr lang="es-ES_tradnl" sz="2200" dirty="0" smtClean="0">
                <a:latin typeface="Candara" charset="0"/>
                <a:ea typeface="Candara" charset="0"/>
                <a:cs typeface="Candara" charset="0"/>
              </a:rPr>
              <a:t>Porque la experiencia religiosa cristiana, debe ser comprendida como un </a:t>
            </a:r>
            <a:r>
              <a:rPr lang="es-ES_tradnl" sz="2200" dirty="0" smtClean="0">
                <a:solidFill>
                  <a:srgbClr val="C00000"/>
                </a:solidFill>
                <a:latin typeface="Candara" charset="0"/>
                <a:ea typeface="Candara" charset="0"/>
                <a:cs typeface="Candara" charset="0"/>
              </a:rPr>
              <a:t>amor sin restricciones, </a:t>
            </a:r>
            <a:r>
              <a:rPr lang="es-ES_tradnl" sz="2200" dirty="0" smtClean="0">
                <a:latin typeface="Candara" charset="0"/>
                <a:ea typeface="Candara" charset="0"/>
                <a:cs typeface="Candara" charset="0"/>
              </a:rPr>
              <a:t>como un estado </a:t>
            </a:r>
            <a:r>
              <a:rPr lang="es-ES_tradnl" sz="2200" dirty="0" err="1" smtClean="0">
                <a:latin typeface="Candara" charset="0"/>
                <a:ea typeface="Candara" charset="0"/>
                <a:cs typeface="Candara" charset="0"/>
              </a:rPr>
              <a:t>din</a:t>
            </a:r>
            <a:r>
              <a:rPr lang="es-ES" sz="2200" dirty="0" smtClean="0">
                <a:latin typeface="Candara" charset="0"/>
                <a:ea typeface="Candara" charset="0"/>
                <a:cs typeface="Candara" charset="0"/>
              </a:rPr>
              <a:t>ámico y consciente de amor, alegría y paz, </a:t>
            </a:r>
            <a:r>
              <a:rPr lang="es-ES" sz="2200" dirty="0" smtClean="0">
                <a:solidFill>
                  <a:srgbClr val="C00000"/>
                </a:solidFill>
                <a:latin typeface="Candara" charset="0"/>
                <a:ea typeface="Candara" charset="0"/>
                <a:cs typeface="Candara" charset="0"/>
              </a:rPr>
              <a:t>manifestado en magnanimidad, afabilidad, bondad, confianza, mansedumbre, autocontrol</a:t>
            </a:r>
            <a:r>
              <a:rPr lang="es-ES" sz="2200" dirty="0" smtClean="0">
                <a:latin typeface="Candara" charset="0"/>
                <a:ea typeface="Candara" charset="0"/>
                <a:cs typeface="Candara" charset="0"/>
              </a:rPr>
              <a:t> (Gál 5, 22; 1Cor 13, 4-7).</a:t>
            </a:r>
            <a:endParaRPr lang="es-ES_tradnl" sz="2200" dirty="0">
              <a:latin typeface="Candara" charset="0"/>
              <a:ea typeface="Candara" charset="0"/>
              <a:cs typeface="Candara" charset="0"/>
            </a:endParaRPr>
          </a:p>
        </p:txBody>
      </p:sp>
    </p:spTree>
    <p:extLst>
      <p:ext uri="{BB962C8B-B14F-4D97-AF65-F5344CB8AC3E}">
        <p14:creationId xmlns:p14="http://schemas.microsoft.com/office/powerpoint/2010/main" val="191230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BIBLIOGRAF</a:t>
            </a:r>
            <a:r>
              <a:rPr lang="es-ES" sz="3600" b="1" dirty="0" smtClean="0">
                <a:latin typeface="Candara" charset="0"/>
                <a:ea typeface="Candara" charset="0"/>
                <a:cs typeface="Candara" charset="0"/>
              </a:rPr>
              <a:t>ÍA</a:t>
            </a:r>
            <a:endParaRPr lang="es-ES_tradnl" sz="3600" b="1" dirty="0">
              <a:latin typeface="Candara" charset="0"/>
              <a:ea typeface="Candara" charset="0"/>
              <a:cs typeface="Candara" charset="0"/>
            </a:endParaRPr>
          </a:p>
        </p:txBody>
      </p:sp>
      <p:sp>
        <p:nvSpPr>
          <p:cNvPr id="2" name="CuadroTexto 1"/>
          <p:cNvSpPr txBox="1"/>
          <p:nvPr/>
        </p:nvSpPr>
        <p:spPr>
          <a:xfrm>
            <a:off x="328246" y="1711569"/>
            <a:ext cx="11465169" cy="4524315"/>
          </a:xfrm>
          <a:prstGeom prst="rect">
            <a:avLst/>
          </a:prstGeom>
          <a:noFill/>
        </p:spPr>
        <p:txBody>
          <a:bodyPr wrap="square" rtlCol="0">
            <a:spAutoFit/>
          </a:bodyPr>
          <a:lstStyle/>
          <a:p>
            <a:pPr algn="just"/>
            <a:r>
              <a:rPr lang="es-ES_tradnl" sz="2400" noProof="1" smtClean="0">
                <a:latin typeface="Candara" charset="0"/>
                <a:ea typeface="Candara" charset="0"/>
                <a:cs typeface="Candara" charset="0"/>
              </a:rPr>
              <a:t>Este material se ha realizado, a partir del documento: Pastoral educativa. Una mirada de fe sobre la tarea escolar del Hno. Santiago Rod</a:t>
            </a:r>
            <a:r>
              <a:rPr lang="es-ES" sz="2400" noProof="1" smtClean="0">
                <a:latin typeface="Candara" charset="0"/>
                <a:ea typeface="Candara" charset="0"/>
                <a:cs typeface="Candara" charset="0"/>
              </a:rPr>
              <a:t>ríguez Mancini, fsc.</a:t>
            </a:r>
          </a:p>
          <a:p>
            <a:pPr algn="just"/>
            <a:endParaRPr lang="es-ES" sz="2400" noProof="1" smtClean="0">
              <a:latin typeface="Candara" charset="0"/>
              <a:ea typeface="Candara" charset="0"/>
              <a:cs typeface="Candara" charset="0"/>
            </a:endParaRPr>
          </a:p>
          <a:p>
            <a:pPr algn="just"/>
            <a:r>
              <a:rPr lang="es-ES" sz="2400" noProof="1" smtClean="0">
                <a:latin typeface="Candara" charset="0"/>
                <a:ea typeface="Candara" charset="0"/>
                <a:cs typeface="Candara" charset="0"/>
              </a:rPr>
              <a:t>Otros textos:</a:t>
            </a:r>
          </a:p>
          <a:p>
            <a:pPr algn="just"/>
            <a:endParaRPr lang="es-ES" sz="2400" noProof="1" smtClean="0">
              <a:latin typeface="Candara" charset="0"/>
              <a:ea typeface="Candara" charset="0"/>
              <a:cs typeface="Candara" charset="0"/>
            </a:endParaRPr>
          </a:p>
          <a:p>
            <a:pPr marL="342900" indent="-342900" algn="just">
              <a:buFontTx/>
              <a:buChar char="-"/>
            </a:pPr>
            <a:r>
              <a:rPr lang="es-ES_tradnl" sz="2400" noProof="1" smtClean="0">
                <a:latin typeface="Candara" charset="0"/>
                <a:ea typeface="Candara" charset="0"/>
                <a:cs typeface="Candara" charset="0"/>
              </a:rPr>
              <a:t>CIEC. Proyecto Educativo – Pastoral para la Escuela Cat</a:t>
            </a:r>
            <a:r>
              <a:rPr lang="es-ES" sz="2400" noProof="1" smtClean="0">
                <a:latin typeface="Candara" charset="0"/>
                <a:ea typeface="Candara" charset="0"/>
                <a:cs typeface="Candara" charset="0"/>
              </a:rPr>
              <a:t>ólica de América. Bogotá: Santillana, 2015.</a:t>
            </a:r>
          </a:p>
          <a:p>
            <a:pPr marL="342900" indent="-342900" algn="just">
              <a:buFontTx/>
              <a:buChar char="-"/>
            </a:pPr>
            <a:endParaRPr lang="es-ES" sz="2400" noProof="1" smtClean="0">
              <a:latin typeface="Candara" charset="0"/>
              <a:ea typeface="Candara" charset="0"/>
              <a:cs typeface="Candara" charset="0"/>
            </a:endParaRPr>
          </a:p>
          <a:p>
            <a:pPr marL="342900" indent="-342900" algn="just">
              <a:buFontTx/>
              <a:buChar char="-"/>
            </a:pPr>
            <a:r>
              <a:rPr lang="es-ES" sz="2400" noProof="1" smtClean="0">
                <a:latin typeface="Candara" charset="0"/>
                <a:ea typeface="Candara" charset="0"/>
                <a:cs typeface="Candara" charset="0"/>
              </a:rPr>
              <a:t>A la escucha del maestro. Ensayo de pedagogía cristiana. Bogota: PPC, CIEC y CLAR, 2012.</a:t>
            </a:r>
          </a:p>
          <a:p>
            <a:pPr algn="just"/>
            <a:endParaRPr lang="es-ES" sz="2400" noProof="1" smtClean="0">
              <a:latin typeface="Candara" charset="0"/>
              <a:ea typeface="Candara" charset="0"/>
              <a:cs typeface="Candara" charset="0"/>
            </a:endParaRPr>
          </a:p>
          <a:p>
            <a:pPr algn="just"/>
            <a:endParaRPr lang="es-ES_tradnl" sz="2400" noProof="1">
              <a:latin typeface="Candara" charset="0"/>
              <a:ea typeface="Candara" charset="0"/>
              <a:cs typeface="Candara" charset="0"/>
            </a:endParaRPr>
          </a:p>
        </p:txBody>
      </p:sp>
    </p:spTree>
    <p:extLst>
      <p:ext uri="{BB962C8B-B14F-4D97-AF65-F5344CB8AC3E}">
        <p14:creationId xmlns:p14="http://schemas.microsoft.com/office/powerpoint/2010/main" val="1782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pic>
        <p:nvPicPr>
          <p:cNvPr id="5" name="Imagen 4"/>
          <p:cNvPicPr>
            <a:picLocks noChangeAspect="1"/>
          </p:cNvPicPr>
          <p:nvPr/>
        </p:nvPicPr>
        <p:blipFill>
          <a:blip r:embed="rId3"/>
          <a:stretch>
            <a:fillRect/>
          </a:stretch>
        </p:blipFill>
        <p:spPr>
          <a:xfrm>
            <a:off x="872769" y="1084671"/>
            <a:ext cx="9933515" cy="4814668"/>
          </a:xfrm>
          <a:prstGeom prst="rect">
            <a:avLst/>
          </a:prstGeom>
        </p:spPr>
      </p:pic>
    </p:spTree>
    <p:extLst>
      <p:ext uri="{BB962C8B-B14F-4D97-AF65-F5344CB8AC3E}">
        <p14:creationId xmlns:p14="http://schemas.microsoft.com/office/powerpoint/2010/main" val="211698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sp>
        <p:nvSpPr>
          <p:cNvPr id="4" name="CuadroTexto 3"/>
          <p:cNvSpPr txBox="1"/>
          <p:nvPr/>
        </p:nvSpPr>
        <p:spPr>
          <a:xfrm>
            <a:off x="328246" y="5875965"/>
            <a:ext cx="11277600" cy="892552"/>
          </a:xfrm>
          <a:prstGeom prst="rect">
            <a:avLst/>
          </a:prstGeom>
          <a:noFill/>
        </p:spPr>
        <p:txBody>
          <a:bodyPr wrap="square" rtlCol="0">
            <a:spAutoFit/>
          </a:bodyPr>
          <a:lstStyle/>
          <a:p>
            <a:pPr algn="ctr"/>
            <a:r>
              <a:rPr lang="es-ES_tradnl" sz="2600" dirty="0" smtClean="0">
                <a:latin typeface="Candara" charset="0"/>
                <a:ea typeface="Candara" charset="0"/>
                <a:cs typeface="Candara" charset="0"/>
              </a:rPr>
              <a:t>Se entiende que la Pastoral Educativa parte de un serio discernimiento acerca del </a:t>
            </a:r>
            <a:r>
              <a:rPr lang="es-ES_tradnl" sz="2600" dirty="0" smtClean="0">
                <a:solidFill>
                  <a:srgbClr val="C00000"/>
                </a:solidFill>
                <a:latin typeface="Candara" charset="0"/>
                <a:ea typeface="Candara" charset="0"/>
                <a:cs typeface="Candara" charset="0"/>
              </a:rPr>
              <a:t>querer de Dios sobre el mundo, la historia y la educación</a:t>
            </a:r>
            <a:r>
              <a:rPr lang="es-ES" sz="2600" dirty="0" smtClean="0">
                <a:solidFill>
                  <a:srgbClr val="C00000"/>
                </a:solidFill>
                <a:latin typeface="Candara" charset="0"/>
                <a:ea typeface="Candara" charset="0"/>
                <a:cs typeface="Candara" charset="0"/>
              </a:rPr>
              <a:t>.</a:t>
            </a:r>
            <a:endParaRPr lang="es-ES_tradnl" sz="2600" dirty="0">
              <a:solidFill>
                <a:srgbClr val="C00000"/>
              </a:solidFill>
              <a:latin typeface="Candara" charset="0"/>
              <a:ea typeface="Candara" charset="0"/>
              <a:cs typeface="Candara" charset="0"/>
            </a:endParaRPr>
          </a:p>
        </p:txBody>
      </p:sp>
      <p:pic>
        <p:nvPicPr>
          <p:cNvPr id="2" name="Imagen 1"/>
          <p:cNvPicPr>
            <a:picLocks noChangeAspect="1"/>
          </p:cNvPicPr>
          <p:nvPr/>
        </p:nvPicPr>
        <p:blipFill>
          <a:blip r:embed="rId2"/>
          <a:stretch>
            <a:fillRect/>
          </a:stretch>
        </p:blipFill>
        <p:spPr>
          <a:xfrm>
            <a:off x="766917" y="1683988"/>
            <a:ext cx="10423704" cy="4060320"/>
          </a:xfrm>
          <a:prstGeom prst="rect">
            <a:avLst/>
          </a:prstGeom>
        </p:spPr>
      </p:pic>
    </p:spTree>
    <p:extLst>
      <p:ext uri="{BB962C8B-B14F-4D97-AF65-F5344CB8AC3E}">
        <p14:creationId xmlns:p14="http://schemas.microsoft.com/office/powerpoint/2010/main" val="36775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2"/>
          <a:stretch>
            <a:fillRect/>
          </a:stretch>
        </p:blipFill>
        <p:spPr>
          <a:xfrm>
            <a:off x="462572" y="2927513"/>
            <a:ext cx="4343889" cy="3567071"/>
          </a:xfrm>
          <a:prstGeom prst="rect">
            <a:avLst/>
          </a:prstGeom>
        </p:spPr>
      </p:pic>
      <p:sp>
        <p:nvSpPr>
          <p:cNvPr id="3" name="CuadroTexto 2"/>
          <p:cNvSpPr txBox="1"/>
          <p:nvPr/>
        </p:nvSpPr>
        <p:spPr>
          <a:xfrm>
            <a:off x="328246" y="1683988"/>
            <a:ext cx="11371385"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pregunta pastoral no es de ninguna manera “¿c</a:t>
            </a:r>
            <a:r>
              <a:rPr lang="es-ES" sz="2400" dirty="0" smtClean="0">
                <a:latin typeface="Candara" charset="0"/>
                <a:ea typeface="Candara" charset="0"/>
                <a:cs typeface="Candara" charset="0"/>
              </a:rPr>
              <a:t>ómo hablaremos de Jesús a los hombres de hoy?” </a:t>
            </a:r>
            <a:r>
              <a:rPr lang="es-ES" sz="2400" dirty="0" smtClean="0">
                <a:solidFill>
                  <a:srgbClr val="C00000"/>
                </a:solidFill>
                <a:latin typeface="Candara" charset="0"/>
                <a:ea typeface="Candara" charset="0"/>
                <a:cs typeface="Candara" charset="0"/>
              </a:rPr>
              <a:t>La pregunta pastoral es siempre “¿cómo habla Jesús en los hombres de hoy?”</a:t>
            </a:r>
            <a:endParaRPr lang="es-ES_tradnl" sz="2400" dirty="0">
              <a:solidFill>
                <a:srgbClr val="C00000"/>
              </a:solidFill>
              <a:latin typeface="Candara" charset="0"/>
              <a:ea typeface="Candara" charset="0"/>
              <a:cs typeface="Candara" charset="0"/>
            </a:endParaRPr>
          </a:p>
        </p:txBody>
      </p:sp>
      <p:sp>
        <p:nvSpPr>
          <p:cNvPr id="4" name="CuadroTexto 3"/>
          <p:cNvSpPr txBox="1"/>
          <p:nvPr/>
        </p:nvSpPr>
        <p:spPr>
          <a:xfrm>
            <a:off x="5017478" y="2818222"/>
            <a:ext cx="6682154" cy="3785652"/>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Afirmar e</a:t>
            </a:r>
            <a:r>
              <a:rPr lang="es-ES" sz="2400" dirty="0" smtClean="0">
                <a:latin typeface="Candara" charset="0"/>
                <a:ea typeface="Candara" charset="0"/>
                <a:cs typeface="Candara" charset="0"/>
              </a:rPr>
              <a:t>sto es el camino del </a:t>
            </a:r>
            <a:r>
              <a:rPr lang="es-ES" sz="2400" dirty="0" smtClean="0">
                <a:solidFill>
                  <a:srgbClr val="C00000"/>
                </a:solidFill>
                <a:latin typeface="Candara" charset="0"/>
                <a:ea typeface="Candara" charset="0"/>
                <a:cs typeface="Candara" charset="0"/>
              </a:rPr>
              <a:t>discernimiento sobre los signos de los tiempos.</a:t>
            </a:r>
            <a:r>
              <a:rPr lang="es-ES" sz="2400" dirty="0" smtClean="0">
                <a:latin typeface="Candara" charset="0"/>
                <a:ea typeface="Candara" charset="0"/>
                <a:cs typeface="Candara" charset="0"/>
              </a:rPr>
              <a:t> Es abrir la pregunta por las voces de Jesús en la cultura de hoy.</a:t>
            </a:r>
          </a:p>
          <a:p>
            <a:pPr algn="just"/>
            <a:endParaRPr lang="es-ES" sz="2400" dirty="0">
              <a:latin typeface="Candara" charset="0"/>
              <a:ea typeface="Candara" charset="0"/>
              <a:cs typeface="Candara" charset="0"/>
            </a:endParaRPr>
          </a:p>
          <a:p>
            <a:pPr algn="just"/>
            <a:r>
              <a:rPr lang="es-ES" sz="2400" dirty="0" smtClean="0">
                <a:latin typeface="Candara" charset="0"/>
                <a:ea typeface="Candara" charset="0"/>
                <a:cs typeface="Candara" charset="0"/>
              </a:rPr>
              <a:t>Este es el punto de partida de la Pastoral Educativa. </a:t>
            </a:r>
            <a:r>
              <a:rPr lang="es-ES" sz="2400" dirty="0" smtClean="0">
                <a:solidFill>
                  <a:srgbClr val="C00000"/>
                </a:solidFill>
                <a:latin typeface="Candara" charset="0"/>
                <a:ea typeface="Candara" charset="0"/>
                <a:cs typeface="Candara" charset="0"/>
              </a:rPr>
              <a:t>Una simpatía con el mundo. </a:t>
            </a:r>
            <a:r>
              <a:rPr lang="es-ES" sz="2400" dirty="0" smtClean="0">
                <a:latin typeface="Candara" charset="0"/>
                <a:ea typeface="Candara" charset="0"/>
                <a:cs typeface="Candara" charset="0"/>
              </a:rPr>
              <a:t>Más todavía, una mística del mundo, del mundo actual. </a:t>
            </a:r>
            <a:r>
              <a:rPr lang="es-ES" sz="2400" dirty="0" smtClean="0">
                <a:solidFill>
                  <a:srgbClr val="C00000"/>
                </a:solidFill>
                <a:latin typeface="Candara" charset="0"/>
                <a:ea typeface="Candara" charset="0"/>
                <a:cs typeface="Candara" charset="0"/>
              </a:rPr>
              <a:t>Una simpatía que es una relación de fe.</a:t>
            </a:r>
          </a:p>
          <a:p>
            <a:pPr algn="just"/>
            <a:endParaRPr lang="es-ES" sz="2400" dirty="0" smtClean="0">
              <a:solidFill>
                <a:srgbClr val="FF0000"/>
              </a:solidFill>
              <a:latin typeface="Candara" charset="0"/>
              <a:ea typeface="Candara" charset="0"/>
              <a:cs typeface="Candara" charset="0"/>
            </a:endParaRPr>
          </a:p>
          <a:p>
            <a:pPr algn="ctr"/>
            <a:r>
              <a:rPr lang="es-ES_tradnl" sz="2400" dirty="0" smtClean="0">
                <a:latin typeface="Candara" charset="0"/>
                <a:ea typeface="Candara" charset="0"/>
                <a:cs typeface="Candara" charset="0"/>
                <a:hlinkClick r:id="rId3" action="ppaction://hlinkfile"/>
              </a:rPr>
              <a:t>Estoy en casa - Diarios de la calle </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195940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328246" y="1683988"/>
            <a:ext cx="3997569" cy="4888523"/>
          </a:xfrm>
          <a:prstGeom prst="rect">
            <a:avLst/>
          </a:prstGeom>
        </p:spPr>
      </p:pic>
      <p:sp>
        <p:nvSpPr>
          <p:cNvPr id="3" name="CuadroTexto 2"/>
          <p:cNvSpPr txBox="1"/>
          <p:nvPr/>
        </p:nvSpPr>
        <p:spPr>
          <a:xfrm>
            <a:off x="4618892" y="1683988"/>
            <a:ext cx="7080739" cy="489364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a:t>
            </a:r>
            <a:r>
              <a:rPr lang="es-ES_tradnl" sz="2400" dirty="0" err="1" smtClean="0">
                <a:latin typeface="Candara" charset="0"/>
                <a:ea typeface="Candara" charset="0"/>
                <a:cs typeface="Candara" charset="0"/>
              </a:rPr>
              <a:t>acci</a:t>
            </a:r>
            <a:r>
              <a:rPr lang="es-ES" sz="2400" dirty="0" smtClean="0">
                <a:latin typeface="Candara" charset="0"/>
                <a:ea typeface="Candara" charset="0"/>
                <a:cs typeface="Candara" charset="0"/>
              </a:rPr>
              <a:t>ón pastoral se trata fundamentalmente de </a:t>
            </a:r>
            <a:r>
              <a:rPr lang="es-ES" sz="2400" dirty="0" smtClean="0">
                <a:solidFill>
                  <a:srgbClr val="C00000"/>
                </a:solidFill>
                <a:latin typeface="Candara" charset="0"/>
                <a:ea typeface="Candara" charset="0"/>
                <a:cs typeface="Candara" charset="0"/>
              </a:rPr>
              <a:t>crear subjetividad social creyente; </a:t>
            </a:r>
            <a:r>
              <a:rPr lang="es-ES" sz="2400" dirty="0">
                <a:solidFill>
                  <a:srgbClr val="C00000"/>
                </a:solidFill>
                <a:latin typeface="Candara" charset="0"/>
                <a:ea typeface="Candara" charset="0"/>
                <a:cs typeface="Candara" charset="0"/>
              </a:rPr>
              <a:t> </a:t>
            </a:r>
            <a:r>
              <a:rPr lang="es-ES" sz="2400" dirty="0" smtClean="0">
                <a:latin typeface="Candara" charset="0"/>
                <a:ea typeface="Candara" charset="0"/>
                <a:cs typeface="Candara" charset="0"/>
              </a:rPr>
              <a:t>y en la pastoral educativa se trata de dar poder a los grupos para que lleven adelante su proyecto creyente desde la escuela.</a:t>
            </a:r>
          </a:p>
          <a:p>
            <a:pPr algn="just"/>
            <a:endParaRPr lang="es-ES" sz="2400" dirty="0">
              <a:latin typeface="Candara" charset="0"/>
              <a:ea typeface="Candara" charset="0"/>
              <a:cs typeface="Candara" charset="0"/>
            </a:endParaRPr>
          </a:p>
          <a:p>
            <a:pPr algn="just"/>
            <a:r>
              <a:rPr lang="es-ES" sz="2400" dirty="0" smtClean="0">
                <a:solidFill>
                  <a:srgbClr val="C00000"/>
                </a:solidFill>
                <a:latin typeface="Candara" charset="0"/>
                <a:ea typeface="Candara" charset="0"/>
                <a:cs typeface="Candara" charset="0"/>
              </a:rPr>
              <a:t>Los principales agentes de la pastoral educativa son los educadores. </a:t>
            </a:r>
            <a:r>
              <a:rPr lang="es-ES" sz="2400" dirty="0" smtClean="0">
                <a:latin typeface="Candara" charset="0"/>
                <a:ea typeface="Candara" charset="0"/>
                <a:cs typeface="Candara" charset="0"/>
              </a:rPr>
              <a:t>Los actores educativos son los actores de la pastoral educativa. </a:t>
            </a:r>
          </a:p>
          <a:p>
            <a:pPr algn="just"/>
            <a:endParaRPr lang="es-ES" sz="2400" dirty="0">
              <a:latin typeface="Candara" charset="0"/>
              <a:ea typeface="Candara" charset="0"/>
              <a:cs typeface="Candara" charset="0"/>
            </a:endParaRPr>
          </a:p>
          <a:p>
            <a:pPr algn="just"/>
            <a:r>
              <a:rPr lang="es-ES" sz="2400" dirty="0" smtClean="0">
                <a:latin typeface="Candara" charset="0"/>
                <a:ea typeface="Candara" charset="0"/>
                <a:cs typeface="Candara" charset="0"/>
              </a:rPr>
              <a:t>Quien comprende la situación presente como palabra de Dios en las palabras de los hombres, </a:t>
            </a:r>
            <a:r>
              <a:rPr lang="es-ES" sz="2400" dirty="0" smtClean="0">
                <a:solidFill>
                  <a:srgbClr val="C00000"/>
                </a:solidFill>
                <a:latin typeface="Candara" charset="0"/>
                <a:ea typeface="Candara" charset="0"/>
                <a:cs typeface="Candara" charset="0"/>
              </a:rPr>
              <a:t>encuentra oportunidades, encuentra tiempos oportunos,</a:t>
            </a:r>
            <a:r>
              <a:rPr lang="es-ES" sz="2400" dirty="0" smtClean="0">
                <a:latin typeface="Candara" charset="0"/>
                <a:ea typeface="Candara" charset="0"/>
                <a:cs typeface="Candara" charset="0"/>
              </a:rPr>
              <a:t> Kairoi.</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10678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sp>
        <p:nvSpPr>
          <p:cNvPr id="5" name="Rectángulo redondeado 4"/>
          <p:cNvSpPr/>
          <p:nvPr/>
        </p:nvSpPr>
        <p:spPr>
          <a:xfrm>
            <a:off x="3622431" y="1871557"/>
            <a:ext cx="4607169" cy="762000"/>
          </a:xfrm>
          <a:prstGeom prst="roundRect">
            <a:avLst/>
          </a:prstGeom>
          <a:solidFill>
            <a:schemeClr val="accent6">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smtClean="0">
                <a:solidFill>
                  <a:schemeClr val="bg1"/>
                </a:solidFill>
                <a:latin typeface="Candara" charset="0"/>
                <a:ea typeface="Candara" charset="0"/>
                <a:cs typeface="Candara" charset="0"/>
              </a:rPr>
              <a:t>PASTORAL EDUCATIVA</a:t>
            </a:r>
            <a:endParaRPr lang="es-ES_tradnl" sz="2400" b="1" dirty="0">
              <a:solidFill>
                <a:schemeClr val="bg1"/>
              </a:solidFill>
              <a:latin typeface="Candara" charset="0"/>
              <a:ea typeface="Candara" charset="0"/>
              <a:cs typeface="Candara" charset="0"/>
            </a:endParaRPr>
          </a:p>
        </p:txBody>
      </p:sp>
      <p:sp>
        <p:nvSpPr>
          <p:cNvPr id="6" name="Flecha abajo 5"/>
          <p:cNvSpPr/>
          <p:nvPr/>
        </p:nvSpPr>
        <p:spPr>
          <a:xfrm>
            <a:off x="5498123" y="2710438"/>
            <a:ext cx="679939" cy="550985"/>
          </a:xfrm>
          <a:prstGeom prst="downArrow">
            <a:avLst/>
          </a:prstGeom>
          <a:solidFill>
            <a:schemeClr val="tx1">
              <a:lumMod val="95000"/>
              <a:lumOff val="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latin typeface="Candara" charset="0"/>
              <a:ea typeface="Candara" charset="0"/>
              <a:cs typeface="Candara" charset="0"/>
            </a:endParaRPr>
          </a:p>
        </p:txBody>
      </p:sp>
      <p:sp>
        <p:nvSpPr>
          <p:cNvPr id="11" name="Rectángulo redondeado 10"/>
          <p:cNvSpPr/>
          <p:nvPr/>
        </p:nvSpPr>
        <p:spPr>
          <a:xfrm>
            <a:off x="3297114" y="3338304"/>
            <a:ext cx="5257801" cy="762000"/>
          </a:xfrm>
          <a:prstGeom prst="roundRect">
            <a:avLst/>
          </a:prstGeom>
          <a:solidFill>
            <a:srgbClr val="00B05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smtClean="0">
                <a:solidFill>
                  <a:schemeClr val="bg1"/>
                </a:solidFill>
                <a:latin typeface="Candara" charset="0"/>
                <a:ea typeface="Candara" charset="0"/>
                <a:cs typeface="Candara" charset="0"/>
              </a:rPr>
              <a:t>SINTESIS </a:t>
            </a:r>
          </a:p>
          <a:p>
            <a:pPr algn="ctr"/>
            <a:r>
              <a:rPr lang="es-ES_tradnl" sz="2400" b="1" dirty="0" smtClean="0">
                <a:solidFill>
                  <a:schemeClr val="bg1"/>
                </a:solidFill>
                <a:latin typeface="Candara" charset="0"/>
                <a:ea typeface="Candara" charset="0"/>
                <a:cs typeface="Candara" charset="0"/>
              </a:rPr>
              <a:t>FE – VIDA - CULTURA</a:t>
            </a:r>
            <a:endParaRPr lang="es-ES_tradnl" sz="2400" b="1" dirty="0">
              <a:solidFill>
                <a:schemeClr val="bg1"/>
              </a:solidFill>
              <a:latin typeface="Candara" charset="0"/>
              <a:ea typeface="Candara" charset="0"/>
              <a:cs typeface="Candara" charset="0"/>
            </a:endParaRPr>
          </a:p>
        </p:txBody>
      </p:sp>
      <p:sp>
        <p:nvSpPr>
          <p:cNvPr id="12" name="Flecha abajo 11"/>
          <p:cNvSpPr/>
          <p:nvPr/>
        </p:nvSpPr>
        <p:spPr>
          <a:xfrm rot="2969370">
            <a:off x="4536384" y="4210128"/>
            <a:ext cx="679939" cy="833879"/>
          </a:xfrm>
          <a:prstGeom prst="downArrow">
            <a:avLst/>
          </a:prstGeom>
          <a:solidFill>
            <a:schemeClr val="tx1">
              <a:lumMod val="95000"/>
              <a:lumOff val="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latin typeface="Candara" charset="0"/>
              <a:ea typeface="Candara" charset="0"/>
              <a:cs typeface="Candara" charset="0"/>
            </a:endParaRPr>
          </a:p>
        </p:txBody>
      </p:sp>
      <p:sp>
        <p:nvSpPr>
          <p:cNvPr id="13" name="Flecha abajo 12"/>
          <p:cNvSpPr/>
          <p:nvPr/>
        </p:nvSpPr>
        <p:spPr>
          <a:xfrm rot="18971090">
            <a:off x="6375665" y="4215595"/>
            <a:ext cx="679939" cy="844269"/>
          </a:xfrm>
          <a:prstGeom prst="downArrow">
            <a:avLst/>
          </a:prstGeom>
          <a:solidFill>
            <a:schemeClr val="tx1">
              <a:lumMod val="95000"/>
              <a:lumOff val="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latin typeface="Candara" charset="0"/>
              <a:ea typeface="Candara" charset="0"/>
              <a:cs typeface="Candara" charset="0"/>
            </a:endParaRPr>
          </a:p>
        </p:txBody>
      </p:sp>
      <p:sp>
        <p:nvSpPr>
          <p:cNvPr id="7" name="Rectángulo 6"/>
          <p:cNvSpPr/>
          <p:nvPr/>
        </p:nvSpPr>
        <p:spPr>
          <a:xfrm>
            <a:off x="890954" y="5177705"/>
            <a:ext cx="4523234" cy="824510"/>
          </a:xfrm>
          <a:prstGeom prst="rect">
            <a:avLst/>
          </a:prstGeom>
          <a:solidFill>
            <a:schemeClr val="accent6">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smtClean="0">
                <a:latin typeface="Candara" charset="0"/>
                <a:ea typeface="Candara" charset="0"/>
                <a:cs typeface="Candara" charset="0"/>
              </a:rPr>
              <a:t>EVANGELIZACI</a:t>
            </a:r>
            <a:r>
              <a:rPr lang="es-ES" sz="2400" dirty="0" smtClean="0">
                <a:latin typeface="Candara" charset="0"/>
                <a:ea typeface="Candara" charset="0"/>
                <a:cs typeface="Candara" charset="0"/>
              </a:rPr>
              <a:t>ÓN DE LA CULTURA</a:t>
            </a:r>
            <a:endParaRPr lang="es-ES_tradnl" sz="2400" dirty="0">
              <a:latin typeface="Candara" charset="0"/>
              <a:ea typeface="Candara" charset="0"/>
              <a:cs typeface="Candara" charset="0"/>
            </a:endParaRPr>
          </a:p>
        </p:txBody>
      </p:sp>
      <p:sp>
        <p:nvSpPr>
          <p:cNvPr id="14" name="Rectángulo 13"/>
          <p:cNvSpPr/>
          <p:nvPr/>
        </p:nvSpPr>
        <p:spPr>
          <a:xfrm>
            <a:off x="6293298" y="5177705"/>
            <a:ext cx="4523234" cy="824510"/>
          </a:xfrm>
          <a:prstGeom prst="rect">
            <a:avLst/>
          </a:prstGeom>
          <a:solidFill>
            <a:schemeClr val="accent6">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smtClean="0">
                <a:latin typeface="Candara" charset="0"/>
                <a:ea typeface="Candara" charset="0"/>
                <a:cs typeface="Candara" charset="0"/>
              </a:rPr>
              <a:t>INCULTURACI</a:t>
            </a:r>
            <a:r>
              <a:rPr lang="es-ES" sz="2400" dirty="0" smtClean="0">
                <a:latin typeface="Candara" charset="0"/>
                <a:ea typeface="Candara" charset="0"/>
                <a:cs typeface="Candara" charset="0"/>
              </a:rPr>
              <a:t>ÓN DEL EVANGELIO</a:t>
            </a:r>
            <a:endParaRPr lang="es-ES_tradnl" sz="2400" dirty="0">
              <a:latin typeface="Candara" charset="0"/>
              <a:ea typeface="Candara" charset="0"/>
              <a:cs typeface="Candara" charset="0"/>
            </a:endParaRPr>
          </a:p>
        </p:txBody>
      </p:sp>
    </p:spTree>
    <p:extLst>
      <p:ext uri="{BB962C8B-B14F-4D97-AF65-F5344CB8AC3E}">
        <p14:creationId xmlns:p14="http://schemas.microsoft.com/office/powerpoint/2010/main" val="207833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11" grpId="0" animBg="1"/>
      <p:bldP spid="12" grpId="0" animBg="1"/>
      <p:bldP spid="13" grpId="0" animBg="1"/>
      <p:bldP spid="7"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pic>
        <p:nvPicPr>
          <p:cNvPr id="2" name="Imagen 1"/>
          <p:cNvPicPr>
            <a:picLocks noChangeAspect="1"/>
          </p:cNvPicPr>
          <p:nvPr/>
        </p:nvPicPr>
        <p:blipFill>
          <a:blip r:embed="rId3"/>
          <a:stretch>
            <a:fillRect/>
          </a:stretch>
        </p:blipFill>
        <p:spPr>
          <a:xfrm>
            <a:off x="5967046" y="1781785"/>
            <a:ext cx="5732585" cy="4619015"/>
          </a:xfrm>
          <a:prstGeom prst="rect">
            <a:avLst/>
          </a:prstGeom>
        </p:spPr>
      </p:pic>
      <p:sp>
        <p:nvSpPr>
          <p:cNvPr id="3" name="CuadroTexto 2"/>
          <p:cNvSpPr txBox="1"/>
          <p:nvPr/>
        </p:nvSpPr>
        <p:spPr>
          <a:xfrm>
            <a:off x="328245" y="1781785"/>
            <a:ext cx="5427785" cy="489364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Pensar la pastoral educativa desde los dos procesos anteriores, implica tres opciones:</a:t>
            </a:r>
          </a:p>
          <a:p>
            <a:pPr algn="just"/>
            <a:endParaRPr lang="es-ES_tradnl" sz="2400" dirty="0">
              <a:latin typeface="Candara" charset="0"/>
              <a:ea typeface="Candara" charset="0"/>
              <a:cs typeface="Candara" charset="0"/>
            </a:endParaRPr>
          </a:p>
          <a:p>
            <a:pPr marL="342900" indent="-342900" algn="just">
              <a:buAutoNum type="arabicPeriod"/>
            </a:pPr>
            <a:r>
              <a:rPr lang="es-ES_tradnl" sz="2400" dirty="0" smtClean="0">
                <a:latin typeface="Candara" charset="0"/>
                <a:ea typeface="Candara" charset="0"/>
                <a:cs typeface="Candara" charset="0"/>
              </a:rPr>
              <a:t>La pastoral educativa piensa en </a:t>
            </a:r>
            <a:r>
              <a:rPr lang="es-ES_tradnl" sz="2400" dirty="0" smtClean="0">
                <a:solidFill>
                  <a:srgbClr val="C00000"/>
                </a:solidFill>
                <a:latin typeface="Candara" charset="0"/>
                <a:ea typeface="Candara" charset="0"/>
                <a:cs typeface="Candara" charset="0"/>
              </a:rPr>
              <a:t>la educación</a:t>
            </a:r>
            <a:r>
              <a:rPr lang="es-ES" sz="2400" dirty="0" smtClean="0">
                <a:solidFill>
                  <a:srgbClr val="C00000"/>
                </a:solidFill>
                <a:latin typeface="Candara" charset="0"/>
                <a:ea typeface="Candara" charset="0"/>
                <a:cs typeface="Candara" charset="0"/>
              </a:rPr>
              <a:t> como  una cuestión secular </a:t>
            </a:r>
            <a:r>
              <a:rPr lang="es-ES" sz="2400" dirty="0" smtClean="0">
                <a:latin typeface="Candara" charset="0"/>
                <a:ea typeface="Candara" charset="0"/>
                <a:cs typeface="Candara" charset="0"/>
              </a:rPr>
              <a:t>(no secularista).</a:t>
            </a:r>
          </a:p>
          <a:p>
            <a:pPr marL="342900" indent="-342900" algn="just">
              <a:buAutoNum type="arabicPeriod"/>
            </a:pPr>
            <a:endParaRPr lang="es-ES" sz="2400" b="1" dirty="0">
              <a:latin typeface="Candara" charset="0"/>
              <a:ea typeface="Candara" charset="0"/>
              <a:cs typeface="Candara" charset="0"/>
            </a:endParaRPr>
          </a:p>
          <a:p>
            <a:pPr marL="342900" indent="-342900" algn="just">
              <a:buAutoNum type="arabicPeriod"/>
            </a:pPr>
            <a:r>
              <a:rPr lang="es-ES" sz="2400" dirty="0" smtClean="0">
                <a:latin typeface="Candara" charset="0"/>
                <a:ea typeface="Candara" charset="0"/>
                <a:cs typeface="Candara" charset="0"/>
              </a:rPr>
              <a:t>La </a:t>
            </a:r>
            <a:r>
              <a:rPr lang="es-ES" sz="2400" dirty="0" smtClean="0">
                <a:solidFill>
                  <a:srgbClr val="C00000"/>
                </a:solidFill>
                <a:latin typeface="Candara" charset="0"/>
                <a:ea typeface="Candara" charset="0"/>
                <a:cs typeface="Candara" charset="0"/>
              </a:rPr>
              <a:t>búsqueda de una sociedad alternativa</a:t>
            </a:r>
            <a:r>
              <a:rPr lang="es-ES" sz="2400" dirty="0" smtClean="0">
                <a:latin typeface="Candara" charset="0"/>
                <a:ea typeface="Candara" charset="0"/>
                <a:cs typeface="Candara" charset="0"/>
              </a:rPr>
              <a:t>.</a:t>
            </a:r>
          </a:p>
          <a:p>
            <a:pPr marL="342900" indent="-342900" algn="just">
              <a:buAutoNum type="arabicPeriod"/>
            </a:pPr>
            <a:endParaRPr lang="es-ES" sz="2400" dirty="0">
              <a:latin typeface="Candara" charset="0"/>
              <a:ea typeface="Candara" charset="0"/>
              <a:cs typeface="Candara" charset="0"/>
            </a:endParaRPr>
          </a:p>
          <a:p>
            <a:pPr marL="342900" indent="-342900" algn="just">
              <a:buAutoNum type="arabicPeriod"/>
            </a:pPr>
            <a:r>
              <a:rPr lang="es-ES" sz="2400" dirty="0" smtClean="0">
                <a:latin typeface="Candara" charset="0"/>
                <a:ea typeface="Candara" charset="0"/>
                <a:cs typeface="Candara" charset="0"/>
              </a:rPr>
              <a:t>La pastoral educativa piensa en </a:t>
            </a:r>
            <a:r>
              <a:rPr lang="es-ES" sz="2400" dirty="0" smtClean="0">
                <a:solidFill>
                  <a:srgbClr val="C00000"/>
                </a:solidFill>
                <a:latin typeface="Candara" charset="0"/>
                <a:ea typeface="Candara" charset="0"/>
                <a:cs typeface="Candara" charset="0"/>
              </a:rPr>
              <a:t>clave misionera. </a:t>
            </a:r>
            <a:endParaRPr lang="es-ES_tradnl" dirty="0">
              <a:solidFill>
                <a:srgbClr val="C00000"/>
              </a:solidFill>
            </a:endParaRPr>
          </a:p>
        </p:txBody>
      </p:sp>
    </p:spTree>
    <p:extLst>
      <p:ext uri="{BB962C8B-B14F-4D97-AF65-F5344CB8AC3E}">
        <p14:creationId xmlns:p14="http://schemas.microsoft.com/office/powerpoint/2010/main" val="28705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203938" y="127172"/>
            <a:ext cx="9495693" cy="369332"/>
          </a:xfrm>
          <a:prstGeom prst="rect">
            <a:avLst/>
          </a:prstGeom>
        </p:spPr>
        <p:txBody>
          <a:bodyPr wrap="square">
            <a:spAutoFit/>
          </a:bodyPr>
          <a:lstStyle/>
          <a:p>
            <a:pPr algn="r"/>
            <a:r>
              <a:rPr lang="es-ES_tradnl" b="1" dirty="0" smtClean="0">
                <a:latin typeface="Chalkduster" charset="0"/>
                <a:ea typeface="Chalkduster" charset="0"/>
                <a:cs typeface="Chalkduster" charset="0"/>
              </a:rPr>
              <a:t>UNA MIRADA A LA PASTORAL EDUCATIVA</a:t>
            </a:r>
            <a:endParaRPr lang="es-ES_tradnl" b="1" dirty="0">
              <a:latin typeface="Chalkduster" charset="0"/>
              <a:ea typeface="Chalkduster" charset="0"/>
              <a:cs typeface="Chalkduster" charset="0"/>
            </a:endParaRPr>
          </a:p>
        </p:txBody>
      </p:sp>
      <p:sp>
        <p:nvSpPr>
          <p:cNvPr id="9" name="CuadroTexto 8"/>
          <p:cNvSpPr txBox="1"/>
          <p:nvPr/>
        </p:nvSpPr>
        <p:spPr>
          <a:xfrm>
            <a:off x="12977446" y="480646"/>
            <a:ext cx="184731" cy="369332"/>
          </a:xfrm>
          <a:prstGeom prst="rect">
            <a:avLst/>
          </a:prstGeom>
          <a:solidFill>
            <a:schemeClr val="bg1"/>
          </a:solidFill>
        </p:spPr>
        <p:txBody>
          <a:bodyPr wrap="none" rtlCol="0">
            <a:spAutoFit/>
          </a:bodyPr>
          <a:lstStyle/>
          <a:p>
            <a:endParaRPr lang="es-ES_tradnl" dirty="0"/>
          </a:p>
        </p:txBody>
      </p:sp>
      <p:sp>
        <p:nvSpPr>
          <p:cNvPr id="10" name="Pentágono 9"/>
          <p:cNvSpPr/>
          <p:nvPr/>
        </p:nvSpPr>
        <p:spPr>
          <a:xfrm>
            <a:off x="328246" y="668215"/>
            <a:ext cx="11371385" cy="844062"/>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latin typeface="Candara" charset="0"/>
                <a:ea typeface="Candara" charset="0"/>
                <a:cs typeface="Candara" charset="0"/>
              </a:rPr>
              <a:t>1. HAC</a:t>
            </a:r>
            <a:r>
              <a:rPr lang="es-ES" sz="3600" b="1" dirty="0" smtClean="0">
                <a:latin typeface="Candara" charset="0"/>
                <a:ea typeface="Candara" charset="0"/>
                <a:cs typeface="Candara" charset="0"/>
              </a:rPr>
              <a:t>ÍA UN PLANTEO PROGRAMÁTICO</a:t>
            </a:r>
            <a:endParaRPr lang="es-ES_tradnl" sz="3600" b="1" dirty="0">
              <a:latin typeface="Candara" charset="0"/>
              <a:ea typeface="Candara" charset="0"/>
              <a:cs typeface="Candara" charset="0"/>
            </a:endParaRPr>
          </a:p>
        </p:txBody>
      </p:sp>
      <p:sp>
        <p:nvSpPr>
          <p:cNvPr id="2" name="CuadroTexto 1"/>
          <p:cNvSpPr txBox="1"/>
          <p:nvPr/>
        </p:nvSpPr>
        <p:spPr>
          <a:xfrm>
            <a:off x="328246" y="1664677"/>
            <a:ext cx="11371385" cy="83099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compleja tarea escolar puede pensarse en cuatro frentes que nos permitan diseñar procesos de pastoral educativa en la Escuela: </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3"/>
          <a:stretch>
            <a:fillRect/>
          </a:stretch>
        </p:blipFill>
        <p:spPr>
          <a:xfrm>
            <a:off x="431528" y="2648074"/>
            <a:ext cx="3544819" cy="3906403"/>
          </a:xfrm>
          <a:prstGeom prst="rect">
            <a:avLst/>
          </a:prstGeom>
        </p:spPr>
      </p:pic>
      <p:sp>
        <p:nvSpPr>
          <p:cNvPr id="4" name="CuadroTexto 3"/>
          <p:cNvSpPr txBox="1"/>
          <p:nvPr/>
        </p:nvSpPr>
        <p:spPr>
          <a:xfrm>
            <a:off x="4079631" y="2648074"/>
            <a:ext cx="7620000" cy="3785652"/>
          </a:xfrm>
          <a:prstGeom prst="rect">
            <a:avLst/>
          </a:prstGeom>
          <a:noFill/>
        </p:spPr>
        <p:txBody>
          <a:bodyPr wrap="square" rtlCol="0">
            <a:spAutoFit/>
          </a:bodyPr>
          <a:lstStyle/>
          <a:p>
            <a:pPr marL="342900" indent="-342900" algn="just">
              <a:buAutoNum type="arabicPeriod"/>
            </a:pPr>
            <a:r>
              <a:rPr lang="es-ES_tradnl" sz="2400" b="1" dirty="0" smtClean="0">
                <a:latin typeface="Candara" charset="0"/>
                <a:ea typeface="Candara" charset="0"/>
                <a:cs typeface="Candara" charset="0"/>
              </a:rPr>
              <a:t>La matriz de Aprendizaje institucional. </a:t>
            </a:r>
            <a:r>
              <a:rPr lang="es-ES_tradnl" sz="2400" dirty="0" smtClean="0">
                <a:latin typeface="Candara" charset="0"/>
                <a:ea typeface="Candara" charset="0"/>
                <a:cs typeface="Candara" charset="0"/>
              </a:rPr>
              <a:t>Todo aquello que constituye la escuela como un </a:t>
            </a:r>
            <a:r>
              <a:rPr lang="es-ES_tradnl" sz="2400" dirty="0" smtClean="0">
                <a:solidFill>
                  <a:srgbClr val="C00000"/>
                </a:solidFill>
                <a:latin typeface="Candara" charset="0"/>
                <a:ea typeface="Candara" charset="0"/>
                <a:cs typeface="Candara" charset="0"/>
              </a:rPr>
              <a:t>lugar </a:t>
            </a:r>
            <a:r>
              <a:rPr lang="es-ES_tradnl" sz="2400" dirty="0" err="1" smtClean="0">
                <a:solidFill>
                  <a:srgbClr val="C00000"/>
                </a:solidFill>
                <a:latin typeface="Candara" charset="0"/>
                <a:ea typeface="Candara" charset="0"/>
                <a:cs typeface="Candara" charset="0"/>
              </a:rPr>
              <a:t>antropol</a:t>
            </a:r>
            <a:r>
              <a:rPr lang="es-ES" sz="2400" dirty="0" smtClean="0">
                <a:solidFill>
                  <a:srgbClr val="C00000"/>
                </a:solidFill>
                <a:latin typeface="Candara" charset="0"/>
                <a:ea typeface="Candara" charset="0"/>
                <a:cs typeface="Candara" charset="0"/>
              </a:rPr>
              <a:t>ógico.</a:t>
            </a:r>
            <a:r>
              <a:rPr lang="es-ES" sz="2400" dirty="0" smtClean="0">
                <a:latin typeface="Candara" charset="0"/>
                <a:ea typeface="Candara" charset="0"/>
                <a:cs typeface="Candara" charset="0"/>
              </a:rPr>
              <a:t> Todo lo que constituye el fondo de una cultura escolar.</a:t>
            </a:r>
          </a:p>
          <a:p>
            <a:pPr marL="342900" indent="-342900" algn="just">
              <a:buAutoNum type="arabicPeriod"/>
            </a:pPr>
            <a:endParaRPr lang="es-ES" sz="2400" dirty="0">
              <a:latin typeface="Candara" charset="0"/>
              <a:ea typeface="Candara" charset="0"/>
              <a:cs typeface="Candara" charset="0"/>
            </a:endParaRPr>
          </a:p>
          <a:p>
            <a:pPr marL="342900" indent="-342900" algn="just">
              <a:buAutoNum type="arabicPeriod"/>
            </a:pPr>
            <a:r>
              <a:rPr lang="es-ES_tradnl" sz="2400" b="1" dirty="0" smtClean="0">
                <a:latin typeface="Candara" charset="0"/>
                <a:ea typeface="Candara" charset="0"/>
                <a:cs typeface="Candara" charset="0"/>
              </a:rPr>
              <a:t> Propuesta curricular. </a:t>
            </a:r>
            <a:r>
              <a:rPr lang="es-ES_tradnl" sz="2400" dirty="0" smtClean="0">
                <a:latin typeface="Candara" charset="0"/>
                <a:ea typeface="Candara" charset="0"/>
                <a:cs typeface="Candara" charset="0"/>
              </a:rPr>
              <a:t>Una escuela configura una determinada propuesta curricular porque cree que tiene sentido. </a:t>
            </a:r>
            <a:r>
              <a:rPr lang="es-ES_tradnl" sz="2400" dirty="0" smtClean="0">
                <a:solidFill>
                  <a:srgbClr val="FF0000"/>
                </a:solidFill>
                <a:latin typeface="Candara" charset="0"/>
                <a:ea typeface="Candara" charset="0"/>
                <a:cs typeface="Candara" charset="0"/>
              </a:rPr>
              <a:t>Una Escuela </a:t>
            </a:r>
            <a:r>
              <a:rPr lang="es-ES_tradnl" sz="2400" dirty="0" err="1" smtClean="0">
                <a:solidFill>
                  <a:srgbClr val="FF0000"/>
                </a:solidFill>
                <a:latin typeface="Candara" charset="0"/>
                <a:ea typeface="Candara" charset="0"/>
                <a:cs typeface="Candara" charset="0"/>
              </a:rPr>
              <a:t>Cat</a:t>
            </a:r>
            <a:r>
              <a:rPr lang="es-ES" sz="2400" dirty="0" smtClean="0">
                <a:solidFill>
                  <a:srgbClr val="FF0000"/>
                </a:solidFill>
                <a:latin typeface="Candara" charset="0"/>
                <a:ea typeface="Candara" charset="0"/>
                <a:cs typeface="Candara" charset="0"/>
              </a:rPr>
              <a:t>ólica busca poner en diálogo los contenidos de todas las asignaturas con los del evangelio.</a:t>
            </a:r>
            <a:endParaRPr lang="es-ES_tradnl" sz="2400" b="1" dirty="0">
              <a:solidFill>
                <a:srgbClr val="FF0000"/>
              </a:solidFill>
              <a:latin typeface="Candara" charset="0"/>
              <a:ea typeface="Candara" charset="0"/>
              <a:cs typeface="Candara" charset="0"/>
            </a:endParaRPr>
          </a:p>
        </p:txBody>
      </p:sp>
    </p:spTree>
    <p:extLst>
      <p:ext uri="{BB962C8B-B14F-4D97-AF65-F5344CB8AC3E}">
        <p14:creationId xmlns:p14="http://schemas.microsoft.com/office/powerpoint/2010/main" val="18622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linds(horizontal)">
                                      <p:cBhvr>
                                        <p:cTn id="21" dur="500"/>
                                        <p:tgtEl>
                                          <p:spTgt spid="4">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linds(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2607</Words>
  <Application>Microsoft Macintosh PowerPoint</Application>
  <PresentationFormat>Panorámica</PresentationFormat>
  <Paragraphs>222</Paragraphs>
  <Slides>33</Slides>
  <Notes>28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Calibri</vt:lpstr>
      <vt:lpstr>Calibri Light</vt:lpstr>
      <vt:lpstr>Candara</vt:lpstr>
      <vt:lpstr>Chalkduster</vt:lpstr>
      <vt:lpstr>Wingdings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A. Pérez Sayago</dc:creator>
  <cp:lastModifiedBy>Oscar A. Pérez Sayago</cp:lastModifiedBy>
  <cp:revision>56</cp:revision>
  <dcterms:created xsi:type="dcterms:W3CDTF">2016-04-07T20:53:47Z</dcterms:created>
  <dcterms:modified xsi:type="dcterms:W3CDTF">2016-04-10T13:42:40Z</dcterms:modified>
</cp:coreProperties>
</file>